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32"/>
  </p:notesMasterIdLst>
  <p:handoutMasterIdLst>
    <p:handoutMasterId r:id="rId33"/>
  </p:handoutMasterIdLst>
  <p:sldIdLst>
    <p:sldId id="262" r:id="rId2"/>
    <p:sldId id="312" r:id="rId3"/>
    <p:sldId id="270" r:id="rId4"/>
    <p:sldId id="266" r:id="rId5"/>
    <p:sldId id="306" r:id="rId6"/>
    <p:sldId id="296" r:id="rId7"/>
    <p:sldId id="276" r:id="rId8"/>
    <p:sldId id="297" r:id="rId9"/>
    <p:sldId id="303" r:id="rId10"/>
    <p:sldId id="271" r:id="rId11"/>
    <p:sldId id="298" r:id="rId12"/>
    <p:sldId id="299" r:id="rId13"/>
    <p:sldId id="300" r:id="rId14"/>
    <p:sldId id="272" r:id="rId15"/>
    <p:sldId id="273" r:id="rId16"/>
    <p:sldId id="274" r:id="rId17"/>
    <p:sldId id="277" r:id="rId18"/>
    <p:sldId id="279" r:id="rId19"/>
    <p:sldId id="301" r:id="rId20"/>
    <p:sldId id="280" r:id="rId21"/>
    <p:sldId id="302" r:id="rId22"/>
    <p:sldId id="304" r:id="rId23"/>
    <p:sldId id="264" r:id="rId24"/>
    <p:sldId id="305" r:id="rId25"/>
    <p:sldId id="282" r:id="rId26"/>
    <p:sldId id="283" r:id="rId27"/>
    <p:sldId id="309" r:id="rId28"/>
    <p:sldId id="310" r:id="rId29"/>
    <p:sldId id="311" r:id="rId30"/>
    <p:sldId id="307" r:id="rId31"/>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B846"/>
    <a:srgbClr val="00416A"/>
    <a:srgbClr val="1E384B"/>
    <a:srgbClr val="A0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759" autoAdjust="0"/>
    <p:restoredTop sz="66024" autoAdjust="0"/>
  </p:normalViewPr>
  <p:slideViewPr>
    <p:cSldViewPr snapToGrid="0">
      <p:cViewPr varScale="1">
        <p:scale>
          <a:sx n="86" d="100"/>
          <a:sy n="86" d="100"/>
        </p:scale>
        <p:origin x="162" y="9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86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Presentation Title</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B57F26A6-6478-434A-8130-8B46218BE89F}" type="datetimeFigureOut">
              <a:rPr lang="en-US" smtClean="0"/>
              <a:t>3/7/2019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 contextRef="#ctx0" brushRef="#br0">1 102 128,'0'0'192,"0"0"0,0 0 1,0 0-33,0 0-64,0 0 64,0 0-64,0 0-32,0-102 0,0 102 32,0 0-32,0 0-32,0 0 0,0 0 33,0 0-65,0 0 32,0 0-32,0 0-32,0 0 32,0 0-65,0 0-31,0 0-128,0 0-128,0 0-97,0 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Presentation Title</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1184054B-77F8-42CB-99ED-993D29461DD2}" type="datetimeFigureOut">
              <a:rPr lang="en-US" smtClean="0"/>
              <a:t>3/7/2019</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endParaRPr lang="en-US" b="0" baseline="0" dirty="0"/>
          </a:p>
          <a:p>
            <a:pPr marL="178274" indent="-178274">
              <a:buFont typeface="Arial" panose="020B0604020202020204" pitchFamily="34" charset="0"/>
              <a:buChar char="•"/>
            </a:pPr>
            <a:endParaRPr lang="en-US" dirty="0"/>
          </a:p>
          <a:p>
            <a:pPr marL="178274" indent="-178274">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form</a:t>
            </a:r>
          </a:p>
          <a:p>
            <a:r>
              <a:rPr lang="en-US" dirty="0"/>
              <a:t>10 sections only</a:t>
            </a:r>
          </a:p>
          <a:p>
            <a:r>
              <a:rPr lang="en-US" dirty="0"/>
              <a:t>Sections 1 and 2 remain primarily the same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10</a:t>
            </a:fld>
            <a:endParaRPr lang="en-US"/>
          </a:p>
        </p:txBody>
      </p:sp>
    </p:spTree>
    <p:extLst>
      <p:ext uri="{BB962C8B-B14F-4D97-AF65-F5344CB8AC3E}">
        <p14:creationId xmlns:p14="http://schemas.microsoft.com/office/powerpoint/2010/main" val="268013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only additional field that was removed is Expected Delay.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11</a:t>
            </a:fld>
            <a:endParaRPr lang="en-US"/>
          </a:p>
        </p:txBody>
      </p:sp>
    </p:spTree>
    <p:extLst>
      <p:ext uri="{BB962C8B-B14F-4D97-AF65-F5344CB8AC3E}">
        <p14:creationId xmlns:p14="http://schemas.microsoft.com/office/powerpoint/2010/main" val="3064380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1C remains the same. However this section drives the TMP and a lot of the functionality. Section 6 depends on what is entered here. If the project impacts both directions add begin and end markers for each direction of travel. If ramps are impacted add each ramp location as well.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12</a:t>
            </a:fld>
            <a:endParaRPr lang="en-US"/>
          </a:p>
        </p:txBody>
      </p:sp>
    </p:spTree>
    <p:extLst>
      <p:ext uri="{BB962C8B-B14F-4D97-AF65-F5344CB8AC3E}">
        <p14:creationId xmlns:p14="http://schemas.microsoft.com/office/powerpoint/2010/main" val="259343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significant change to Section 2 is the requirement to add the WZIA. The WZIA should be done before the TMP starts. Section 2 is meant to give someone an idea of what the project is trying to accomplish. This is not were the staging plan should be.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13</a:t>
            </a:fld>
            <a:endParaRPr lang="en-US"/>
          </a:p>
        </p:txBody>
      </p:sp>
    </p:spTree>
    <p:extLst>
      <p:ext uri="{BB962C8B-B14F-4D97-AF65-F5344CB8AC3E}">
        <p14:creationId xmlns:p14="http://schemas.microsoft.com/office/powerpoint/2010/main" val="404364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existing conditions prior to construction</a:t>
            </a:r>
          </a:p>
          <a:p>
            <a:r>
              <a:rPr lang="en-US" dirty="0"/>
              <a:t>This section helps populate later sections, primarily section 5</a:t>
            </a:r>
          </a:p>
          <a:p>
            <a:r>
              <a:rPr lang="en-US" dirty="0"/>
              <a:t>The section also asks for the traffic data to be attached here</a:t>
            </a:r>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14</a:t>
            </a:fld>
            <a:endParaRPr lang="en-US"/>
          </a:p>
        </p:txBody>
      </p:sp>
    </p:spTree>
    <p:extLst>
      <p:ext uri="{BB962C8B-B14F-4D97-AF65-F5344CB8AC3E}">
        <p14:creationId xmlns:p14="http://schemas.microsoft.com/office/powerpoint/2010/main" val="2755543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version of the TMP System we had Section 16 to list the different strategies used on the TMP. Now the strategies have been moved to Section 4 and users select the specific strategies they are going to use on their project. There is a column for Justification/Comments for the strategy. Also new is the cost column. This is to keep track of how much each project is estimated to spend on traffic mitigation. The cost is only supposed to be a planning level estimate but can get closer to the real value as the project move forward.</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15</a:t>
            </a:fld>
            <a:endParaRPr lang="en-US"/>
          </a:p>
        </p:txBody>
      </p:sp>
    </p:spTree>
    <p:extLst>
      <p:ext uri="{BB962C8B-B14F-4D97-AF65-F5344CB8AC3E}">
        <p14:creationId xmlns:p14="http://schemas.microsoft.com/office/powerpoint/2010/main" val="9461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5 changes based on what is entered into section 3. The first and last three questions are always present. Attach any documents that relate to this section. The holidays and special events is now in table format now. This is for potential interface with LCS.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16</a:t>
            </a:fld>
            <a:endParaRPr lang="en-US"/>
          </a:p>
        </p:txBody>
      </p:sp>
    </p:spTree>
    <p:extLst>
      <p:ext uri="{BB962C8B-B14F-4D97-AF65-F5344CB8AC3E}">
        <p14:creationId xmlns:p14="http://schemas.microsoft.com/office/powerpoint/2010/main" val="819462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longer will project teams have to report traffic analysis in multiple locations. Section 6 will be the only place they are located. </a:t>
            </a:r>
          </a:p>
          <a:p>
            <a:endParaRPr lang="en-US" dirty="0"/>
          </a:p>
          <a:p>
            <a:r>
              <a:rPr lang="en-US" dirty="0"/>
              <a:t>Traffic Analysis is the same as the current system and is based on the locations entered in section 1C. Each location should have something entered in here, as the Decision Support Tool uses this information for its analysis.</a:t>
            </a:r>
          </a:p>
          <a:p>
            <a:endParaRPr lang="en-US" dirty="0"/>
          </a:p>
          <a:p>
            <a:r>
              <a:rPr lang="en-US" dirty="0"/>
              <a:t>Lane Closure Hours –We ask that projects not implement lane closure restrictions until there is delay.</a:t>
            </a:r>
          </a:p>
          <a:p>
            <a:endParaRPr lang="en-US" dirty="0"/>
          </a:p>
          <a:p>
            <a:r>
              <a:rPr lang="en-US" dirty="0"/>
              <a:t>Detour Information – this is for projects to enter traffic information related to detours in a tabular format.</a:t>
            </a:r>
          </a:p>
          <a:p>
            <a:endParaRPr lang="en-US" dirty="0"/>
          </a:p>
          <a:p>
            <a:r>
              <a:rPr lang="en-US" dirty="0"/>
              <a:t>Intersection Traffic Control – This shows up if there are signals being impacted or temporary signals being used, based on what is entered in Section 3 and 4.</a:t>
            </a:r>
          </a:p>
          <a:p>
            <a:endParaRPr lang="en-US" dirty="0"/>
          </a:p>
          <a:p>
            <a:r>
              <a:rPr lang="en-US" dirty="0"/>
              <a:t>Road User Costs – Currently Road User Costs are calculated right before PSE. Now we want that information much earlier and we want it to be part of the TMP.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17</a:t>
            </a:fld>
            <a:endParaRPr lang="en-US"/>
          </a:p>
        </p:txBody>
      </p:sp>
    </p:spTree>
    <p:extLst>
      <p:ext uri="{BB962C8B-B14F-4D97-AF65-F5344CB8AC3E}">
        <p14:creationId xmlns:p14="http://schemas.microsoft.com/office/powerpoint/2010/main" val="4243009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7 is similar to Section 4 in which the users select the strategies.</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18</a:t>
            </a:fld>
            <a:endParaRPr lang="en-US"/>
          </a:p>
        </p:txBody>
      </p:sp>
    </p:spTree>
    <p:extLst>
      <p:ext uri="{BB962C8B-B14F-4D97-AF65-F5344CB8AC3E}">
        <p14:creationId xmlns:p14="http://schemas.microsoft.com/office/powerpoint/2010/main" val="10334617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8 is similar to Section 7 in how strategies are selected.</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Tree>
    <p:extLst>
      <p:ext uri="{BB962C8B-B14F-4D97-AF65-F5344CB8AC3E}">
        <p14:creationId xmlns:p14="http://schemas.microsoft.com/office/powerpoint/2010/main" val="258239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0793">
              <a:defRPr/>
            </a:pPr>
            <a:endParaRPr lang="en-US" b="0" baseline="0" dirty="0"/>
          </a:p>
          <a:p>
            <a:pPr marL="178274" indent="-178274">
              <a:buFont typeface="Arial" panose="020B0604020202020204" pitchFamily="34" charset="0"/>
              <a:buChar char="•"/>
            </a:pPr>
            <a:endParaRPr lang="en-US" dirty="0"/>
          </a:p>
          <a:p>
            <a:pPr marL="178274" indent="-178274">
              <a:buFont typeface="Arial" panose="020B0604020202020204" pitchFamily="34" charset="0"/>
              <a:buChar char="•"/>
            </a:pPr>
            <a:endParaRPr lang="en-US" dirty="0"/>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Tree>
    <p:extLst>
      <p:ext uri="{BB962C8B-B14F-4D97-AF65-F5344CB8AC3E}">
        <p14:creationId xmlns:p14="http://schemas.microsoft.com/office/powerpoint/2010/main" val="1150752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 brief when describing the staging plans. We are not looking for a written version of the staging plan, we are looking for a supplement that describes why the staging plan has been developed that way. </a:t>
            </a:r>
          </a:p>
          <a:p>
            <a:endParaRPr lang="en-US" dirty="0"/>
          </a:p>
          <a:p>
            <a:r>
              <a:rPr lang="en-US" dirty="0"/>
              <a:t>If pedestrians are on the project we want to see a pedestrian staging plan</a:t>
            </a:r>
          </a:p>
          <a:p>
            <a:endParaRPr lang="en-US" dirty="0"/>
          </a:p>
          <a:p>
            <a:r>
              <a:rPr lang="en-US" dirty="0"/>
              <a:t>The vehicle size restrictions are for describing the minimum restriction at each location entered into Section 1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Tree>
    <p:extLst>
      <p:ext uri="{BB962C8B-B14F-4D97-AF65-F5344CB8AC3E}">
        <p14:creationId xmlns:p14="http://schemas.microsoft.com/office/powerpoint/2010/main" val="3720009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Nonstandard Mitigation strategy is checked in Section 4 the project will be required to fill out the “Request for non-standard mitigation strategies approval” and submit it with the TMP. The form then needs approval from the BTO Director, BTO Traffic Engineering and Safety Section Chief, and two other Regional Chiefs not involved in the project. </a:t>
            </a:r>
          </a:p>
          <a:p>
            <a:endParaRPr lang="en-US" dirty="0"/>
          </a:p>
          <a:p>
            <a:r>
              <a:rPr lang="en-US" dirty="0"/>
              <a:t>If a project exemption is used for greater than the 15 minute delay attach it to this section.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Tree>
    <p:extLst>
      <p:ext uri="{BB962C8B-B14F-4D97-AF65-F5344CB8AC3E}">
        <p14:creationId xmlns:p14="http://schemas.microsoft.com/office/powerpoint/2010/main" val="2377297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to the form is a Validate Form button. When this is pressed a pop up box will show what needs to be completed before the form can progress to the next level. The form will also self validate when the PM attempts to advance the TMP. This feature was added to prevent incomplete TMPs from being advanced.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Tree>
    <p:extLst>
      <p:ext uri="{BB962C8B-B14F-4D97-AF65-F5344CB8AC3E}">
        <p14:creationId xmlns:p14="http://schemas.microsoft.com/office/powerpoint/2010/main" val="255706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Tree>
    <p:extLst>
      <p:ext uri="{BB962C8B-B14F-4D97-AF65-F5344CB8AC3E}">
        <p14:creationId xmlns:p14="http://schemas.microsoft.com/office/powerpoint/2010/main" val="1954291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Tree>
    <p:extLst>
      <p:ext uri="{BB962C8B-B14F-4D97-AF65-F5344CB8AC3E}">
        <p14:creationId xmlns:p14="http://schemas.microsoft.com/office/powerpoint/2010/main" val="3496116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Tree>
    <p:extLst>
      <p:ext uri="{BB962C8B-B14F-4D97-AF65-F5344CB8AC3E}">
        <p14:creationId xmlns:p14="http://schemas.microsoft.com/office/powerpoint/2010/main" val="33567222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view of the Decision Support Tool, The dots are crashes and the triangles show where a substandard curve is. </a:t>
            </a:r>
          </a:p>
          <a:p>
            <a:endParaRPr lang="en-US" dirty="0"/>
          </a:p>
          <a:p>
            <a:r>
              <a:rPr lang="en-US" dirty="0"/>
              <a:t>This system helps in determining where a Queue Warning System might be useful. The system uses information from the TMP site and MV4000. </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26</a:t>
            </a:fld>
            <a:endParaRPr lang="en-US"/>
          </a:p>
        </p:txBody>
      </p:sp>
    </p:spTree>
    <p:extLst>
      <p:ext uri="{BB962C8B-B14F-4D97-AF65-F5344CB8AC3E}">
        <p14:creationId xmlns:p14="http://schemas.microsoft.com/office/powerpoint/2010/main" val="42291479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TMP can be viewed on the training site</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27</a:t>
            </a:fld>
            <a:endParaRPr lang="en-US"/>
          </a:p>
        </p:txBody>
      </p:sp>
    </p:spTree>
    <p:extLst>
      <p:ext uri="{BB962C8B-B14F-4D97-AF65-F5344CB8AC3E}">
        <p14:creationId xmlns:p14="http://schemas.microsoft.com/office/powerpoint/2010/main" val="3796063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2659135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29</a:t>
            </a:fld>
            <a:endParaRPr lang="en-US"/>
          </a:p>
        </p:txBody>
      </p:sp>
    </p:spTree>
    <p:extLst>
      <p:ext uri="{BB962C8B-B14F-4D97-AF65-F5344CB8AC3E}">
        <p14:creationId xmlns:p14="http://schemas.microsoft.com/office/powerpoint/2010/main" val="335087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Tree>
    <p:extLst>
      <p:ext uri="{BB962C8B-B14F-4D97-AF65-F5344CB8AC3E}">
        <p14:creationId xmlns:p14="http://schemas.microsoft.com/office/powerpoint/2010/main" val="3029502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am not available send an email to the support site</a:t>
            </a:r>
          </a:p>
        </p:txBody>
      </p:sp>
      <p:sp>
        <p:nvSpPr>
          <p:cNvPr id="4" name="Slide Number Placeholder 3"/>
          <p:cNvSpPr>
            <a:spLocks noGrp="1"/>
          </p:cNvSpPr>
          <p:nvPr>
            <p:ph type="sldNum" sz="quarter" idx="10"/>
          </p:nvPr>
        </p:nvSpPr>
        <p:spPr/>
        <p:txBody>
          <a:bodyPr/>
          <a:lstStyle/>
          <a:p>
            <a:pPr>
              <a:defRPr/>
            </a:pPr>
            <a:fld id="{BD488F0C-6769-4BD1-B394-ECE77D272E4B}" type="slidenum">
              <a:rPr lang="en-US" smtClean="0"/>
              <a:pPr>
                <a:defRPr/>
              </a:pPr>
              <a:t>30</a:t>
            </a:fld>
            <a:endParaRPr lang="en-US"/>
          </a:p>
        </p:txBody>
      </p:sp>
    </p:spTree>
    <p:extLst>
      <p:ext uri="{BB962C8B-B14F-4D97-AF65-F5344CB8AC3E}">
        <p14:creationId xmlns:p14="http://schemas.microsoft.com/office/powerpoint/2010/main" val="193795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Tree>
    <p:extLst>
      <p:ext uri="{BB962C8B-B14F-4D97-AF65-F5344CB8AC3E}">
        <p14:creationId xmlns:p14="http://schemas.microsoft.com/office/powerpoint/2010/main" val="896572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project will be Type 2</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Tree>
    <p:extLst>
      <p:ext uri="{BB962C8B-B14F-4D97-AF65-F5344CB8AC3E}">
        <p14:creationId xmlns:p14="http://schemas.microsoft.com/office/powerpoint/2010/main" val="24868019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Tree>
    <p:extLst>
      <p:ext uri="{BB962C8B-B14F-4D97-AF65-F5344CB8AC3E}">
        <p14:creationId xmlns:p14="http://schemas.microsoft.com/office/powerpoint/2010/main" val="86495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Tree>
    <p:extLst>
      <p:ext uri="{BB962C8B-B14F-4D97-AF65-F5344CB8AC3E}">
        <p14:creationId xmlns:p14="http://schemas.microsoft.com/office/powerpoint/2010/main" val="1123047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form showing the new 10 sections. Another change is at the top of the image, there is no longer a Checklist tab. </a:t>
            </a:r>
          </a:p>
          <a:p>
            <a:endParaRPr lang="en-US" dirty="0"/>
          </a:p>
          <a:p>
            <a:endParaRPr lang="en-US" dirty="0"/>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Tree>
    <p:extLst>
      <p:ext uri="{BB962C8B-B14F-4D97-AF65-F5344CB8AC3E}">
        <p14:creationId xmlns:p14="http://schemas.microsoft.com/office/powerpoint/2010/main" val="3862173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changes that was made within the edit mode, is the addition of the direct links to different sections under the TMP status. The system will ask you if you would like to save when moving to different section.</a:t>
            </a:r>
          </a:p>
        </p:txBody>
      </p:sp>
      <p:sp>
        <p:nvSpPr>
          <p:cNvPr id="4" name="Header Placeholder 3"/>
          <p:cNvSpPr>
            <a:spLocks noGrp="1"/>
          </p:cNvSpPr>
          <p:nvPr>
            <p:ph type="hdr" sz="quarter" idx="10"/>
          </p:nvPr>
        </p:nvSpPr>
        <p:spPr/>
        <p:txBody>
          <a:bodyPr/>
          <a:lstStyle/>
          <a:p>
            <a:r>
              <a:rPr lang="en-US"/>
              <a:t>Presentation Title</a:t>
            </a:r>
          </a:p>
        </p:txBody>
      </p:sp>
      <p:sp>
        <p:nvSpPr>
          <p:cNvPr id="5" name="Footer Placeholder 4"/>
          <p:cNvSpPr>
            <a:spLocks noGrp="1"/>
          </p:cNvSpPr>
          <p:nvPr>
            <p:ph type="ftr" sz="quarter" idx="11"/>
          </p:nvPr>
        </p:nvSpPr>
        <p:spPr/>
        <p:txBody>
          <a:bodyPr/>
          <a:lstStyle/>
          <a:p>
            <a:r>
              <a:rPr lang="en-US"/>
              <a:t>Wisconsin Department of Transportation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9</a:t>
            </a:fld>
            <a:endParaRPr lang="en-US"/>
          </a:p>
        </p:txBody>
      </p:sp>
    </p:spTree>
    <p:extLst>
      <p:ext uri="{BB962C8B-B14F-4D97-AF65-F5344CB8AC3E}">
        <p14:creationId xmlns:p14="http://schemas.microsoft.com/office/powerpoint/2010/main" val="6467441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andrew.heidtke@dot.wi.gov" TargetMode="External"/><Relationship Id="rId4" Type="http://schemas.openxmlformats.org/officeDocument/2006/relationships/hyperlink" Target="mailto:wistmp@topslab.wisc.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60" y="2098888"/>
            <a:ext cx="10972800" cy="567260"/>
          </a:xfrm>
        </p:spPr>
        <p:txBody>
          <a:bodyPr/>
          <a:lstStyle/>
          <a:p>
            <a:r>
              <a:rPr lang="en-US" sz="4800" dirty="0"/>
              <a:t>Andy Heidtke, PE</a:t>
            </a:r>
          </a:p>
        </p:txBody>
      </p:sp>
      <p:sp>
        <p:nvSpPr>
          <p:cNvPr id="3" name="Text Placeholder 2"/>
          <p:cNvSpPr>
            <a:spLocks noGrp="1"/>
          </p:cNvSpPr>
          <p:nvPr>
            <p:ph type="body" sz="quarter" idx="11"/>
          </p:nvPr>
        </p:nvSpPr>
        <p:spPr/>
        <p:txBody>
          <a:bodyPr/>
          <a:lstStyle/>
          <a:p>
            <a:r>
              <a:rPr lang="en-US" dirty="0"/>
              <a:t>Statewide Work Zone Design Engineer</a:t>
            </a:r>
          </a:p>
        </p:txBody>
      </p:sp>
      <p:sp>
        <p:nvSpPr>
          <p:cNvPr id="4" name="Text Placeholder 3"/>
          <p:cNvSpPr>
            <a:spLocks noGrp="1"/>
          </p:cNvSpPr>
          <p:nvPr>
            <p:ph type="body" sz="quarter" idx="12"/>
          </p:nvPr>
        </p:nvSpPr>
        <p:spPr/>
        <p:txBody>
          <a:bodyPr/>
          <a:lstStyle/>
          <a:p>
            <a:r>
              <a:rPr lang="en-US" dirty="0"/>
              <a:t>Please mute your microphone</a:t>
            </a:r>
          </a:p>
          <a:p>
            <a:r>
              <a:rPr lang="en-US" dirty="0"/>
              <a:t>Email your questions</a:t>
            </a:r>
          </a:p>
        </p:txBody>
      </p:sp>
      <p:sp>
        <p:nvSpPr>
          <p:cNvPr id="5" name="Text Placeholder 4"/>
          <p:cNvSpPr>
            <a:spLocks noGrp="1"/>
          </p:cNvSpPr>
          <p:nvPr>
            <p:ph type="body" sz="quarter" idx="13"/>
          </p:nvPr>
        </p:nvSpPr>
        <p:spPr>
          <a:xfrm>
            <a:off x="594360" y="4389120"/>
            <a:ext cx="10972800" cy="482600"/>
          </a:xfrm>
        </p:spPr>
        <p:txBody>
          <a:bodyPr/>
          <a:lstStyle/>
          <a:p>
            <a:r>
              <a:rPr lang="en-US" dirty="0"/>
              <a:t>March 7th, 2019</a:t>
            </a:r>
          </a:p>
        </p:txBody>
      </p:sp>
      <p:sp>
        <p:nvSpPr>
          <p:cNvPr id="6" name="Title 5"/>
          <p:cNvSpPr>
            <a:spLocks noGrp="1"/>
          </p:cNvSpPr>
          <p:nvPr>
            <p:ph type="ctrTitle"/>
          </p:nvPr>
        </p:nvSpPr>
        <p:spPr/>
        <p:txBody>
          <a:bodyPr/>
          <a:lstStyle/>
          <a:p>
            <a:r>
              <a:rPr lang="en-US" dirty="0" err="1"/>
              <a:t>WisTMP</a:t>
            </a:r>
            <a:r>
              <a:rPr lang="en-US" dirty="0"/>
              <a:t> 2.0 Update</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8" name="Rectangle 1">
            <a:extLst>
              <a:ext uri="{FF2B5EF4-FFF2-40B4-BE49-F238E27FC236}">
                <a16:creationId xmlns:a16="http://schemas.microsoft.com/office/drawing/2014/main" id="{0D4639DE-1DFD-4F4A-A756-8652EA170B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BF2D69-4532-44A5-ABB7-A34746AE724B}"/>
              </a:ext>
            </a:extLst>
          </p:cNvPr>
          <p:cNvPicPr>
            <a:picLocks noChangeAspect="1"/>
          </p:cNvPicPr>
          <p:nvPr/>
        </p:nvPicPr>
        <p:blipFill>
          <a:blip r:embed="rId3"/>
          <a:stretch>
            <a:fillRect/>
          </a:stretch>
        </p:blipFill>
        <p:spPr>
          <a:xfrm>
            <a:off x="791983" y="0"/>
            <a:ext cx="10608033" cy="6858000"/>
          </a:xfrm>
          <a:prstGeom prst="rect">
            <a:avLst/>
          </a:prstGeom>
        </p:spPr>
      </p:pic>
      <p:sp>
        <p:nvSpPr>
          <p:cNvPr id="4" name="Arrow: Left 3">
            <a:extLst>
              <a:ext uri="{FF2B5EF4-FFF2-40B4-BE49-F238E27FC236}">
                <a16:creationId xmlns:a16="http://schemas.microsoft.com/office/drawing/2014/main" id="{6930684C-C83E-4FE6-A617-2188178A40CB}"/>
              </a:ext>
            </a:extLst>
          </p:cNvPr>
          <p:cNvSpPr/>
          <p:nvPr/>
        </p:nvSpPr>
        <p:spPr>
          <a:xfrm>
            <a:off x="4958862" y="6400800"/>
            <a:ext cx="168812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Field</a:t>
            </a:r>
          </a:p>
        </p:txBody>
      </p:sp>
      <p:sp>
        <p:nvSpPr>
          <p:cNvPr id="6" name="Arrow: Left 5">
            <a:extLst>
              <a:ext uri="{FF2B5EF4-FFF2-40B4-BE49-F238E27FC236}">
                <a16:creationId xmlns:a16="http://schemas.microsoft.com/office/drawing/2014/main" id="{A4C76A15-77AF-49A0-9692-6045111F30DF}"/>
              </a:ext>
            </a:extLst>
          </p:cNvPr>
          <p:cNvSpPr/>
          <p:nvPr/>
        </p:nvSpPr>
        <p:spPr>
          <a:xfrm>
            <a:off x="4982306" y="2848707"/>
            <a:ext cx="3884108"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Moved from Construction Information</a:t>
            </a:r>
          </a:p>
        </p:txBody>
      </p:sp>
      <p:sp>
        <p:nvSpPr>
          <p:cNvPr id="7" name="Arrow: Left 6">
            <a:extLst>
              <a:ext uri="{FF2B5EF4-FFF2-40B4-BE49-F238E27FC236}">
                <a16:creationId xmlns:a16="http://schemas.microsoft.com/office/drawing/2014/main" id="{3A3C1D11-8C94-47D7-9AE7-57F1F51F54FA}"/>
              </a:ext>
            </a:extLst>
          </p:cNvPr>
          <p:cNvSpPr/>
          <p:nvPr/>
        </p:nvSpPr>
        <p:spPr>
          <a:xfrm>
            <a:off x="4958862" y="5926014"/>
            <a:ext cx="3907552"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Moved from Construction Information</a:t>
            </a:r>
          </a:p>
        </p:txBody>
      </p:sp>
      <p:sp>
        <p:nvSpPr>
          <p:cNvPr id="8" name="Arrow: Left 7">
            <a:extLst>
              <a:ext uri="{FF2B5EF4-FFF2-40B4-BE49-F238E27FC236}">
                <a16:creationId xmlns:a16="http://schemas.microsoft.com/office/drawing/2014/main" id="{D16A6A8C-4324-44BB-BAF3-93916902B3AC}"/>
              </a:ext>
            </a:extLst>
          </p:cNvPr>
          <p:cNvSpPr/>
          <p:nvPr/>
        </p:nvSpPr>
        <p:spPr>
          <a:xfrm>
            <a:off x="4958862" y="5451228"/>
            <a:ext cx="3907552"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Moved from Construction Information</a:t>
            </a:r>
          </a:p>
        </p:txBody>
      </p:sp>
    </p:spTree>
    <p:extLst>
      <p:ext uri="{BB962C8B-B14F-4D97-AF65-F5344CB8AC3E}">
        <p14:creationId xmlns:p14="http://schemas.microsoft.com/office/powerpoint/2010/main" val="372728301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B2DAAC-68CE-421D-A917-ADAD12A05637}"/>
              </a:ext>
            </a:extLst>
          </p:cNvPr>
          <p:cNvPicPr>
            <a:picLocks noChangeAspect="1"/>
          </p:cNvPicPr>
          <p:nvPr/>
        </p:nvPicPr>
        <p:blipFill>
          <a:blip r:embed="rId3"/>
          <a:stretch>
            <a:fillRect/>
          </a:stretch>
        </p:blipFill>
        <p:spPr>
          <a:xfrm>
            <a:off x="-1" y="0"/>
            <a:ext cx="6543071" cy="3643680"/>
          </a:xfrm>
          <a:prstGeom prst="rect">
            <a:avLst/>
          </a:prstGeom>
        </p:spPr>
      </p:pic>
      <p:pic>
        <p:nvPicPr>
          <p:cNvPr id="7" name="Picture 6">
            <a:extLst>
              <a:ext uri="{FF2B5EF4-FFF2-40B4-BE49-F238E27FC236}">
                <a16:creationId xmlns:a16="http://schemas.microsoft.com/office/drawing/2014/main" id="{A6E0AB31-05C4-42AD-819D-8D8FF8D82835}"/>
              </a:ext>
            </a:extLst>
          </p:cNvPr>
          <p:cNvPicPr>
            <a:picLocks noChangeAspect="1"/>
          </p:cNvPicPr>
          <p:nvPr/>
        </p:nvPicPr>
        <p:blipFill>
          <a:blip r:embed="rId4"/>
          <a:stretch>
            <a:fillRect/>
          </a:stretch>
        </p:blipFill>
        <p:spPr>
          <a:xfrm>
            <a:off x="3818561" y="3643680"/>
            <a:ext cx="8373439" cy="3214320"/>
          </a:xfrm>
          <a:prstGeom prst="rect">
            <a:avLst/>
          </a:prstGeom>
        </p:spPr>
      </p:pic>
      <p:sp>
        <p:nvSpPr>
          <p:cNvPr id="8" name="TextBox 7">
            <a:extLst>
              <a:ext uri="{FF2B5EF4-FFF2-40B4-BE49-F238E27FC236}">
                <a16:creationId xmlns:a16="http://schemas.microsoft.com/office/drawing/2014/main" id="{C608F162-1EDF-4FA7-8F17-FEA1EBFC6B96}"/>
              </a:ext>
            </a:extLst>
          </p:cNvPr>
          <p:cNvSpPr txBox="1"/>
          <p:nvPr/>
        </p:nvSpPr>
        <p:spPr>
          <a:xfrm>
            <a:off x="279773" y="4759569"/>
            <a:ext cx="3259015" cy="646331"/>
          </a:xfrm>
          <a:prstGeom prst="rect">
            <a:avLst/>
          </a:prstGeom>
          <a:noFill/>
        </p:spPr>
        <p:txBody>
          <a:bodyPr wrap="square" rtlCol="0">
            <a:spAutoFit/>
          </a:bodyPr>
          <a:lstStyle/>
          <a:p>
            <a:r>
              <a:rPr lang="en-US" dirty="0"/>
              <a:t>Expected Delay was removed from Section 1B</a:t>
            </a:r>
          </a:p>
        </p:txBody>
      </p:sp>
    </p:spTree>
    <p:extLst>
      <p:ext uri="{BB962C8B-B14F-4D97-AF65-F5344CB8AC3E}">
        <p14:creationId xmlns:p14="http://schemas.microsoft.com/office/powerpoint/2010/main" val="231046654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C836CD1-0A27-4F0E-8DDE-FB7781863353}"/>
              </a:ext>
            </a:extLst>
          </p:cNvPr>
          <p:cNvPicPr>
            <a:picLocks noChangeAspect="1"/>
          </p:cNvPicPr>
          <p:nvPr/>
        </p:nvPicPr>
        <p:blipFill>
          <a:blip r:embed="rId3"/>
          <a:stretch>
            <a:fillRect/>
          </a:stretch>
        </p:blipFill>
        <p:spPr>
          <a:xfrm>
            <a:off x="1131394" y="1090247"/>
            <a:ext cx="10204088" cy="4707181"/>
          </a:xfrm>
          <a:prstGeom prst="rect">
            <a:avLst/>
          </a:prstGeom>
        </p:spPr>
      </p:pic>
    </p:spTree>
    <p:extLst>
      <p:ext uri="{BB962C8B-B14F-4D97-AF65-F5344CB8AC3E}">
        <p14:creationId xmlns:p14="http://schemas.microsoft.com/office/powerpoint/2010/main" val="57398625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3B2061-2151-4E66-B80F-85EEBE875AEF}"/>
              </a:ext>
            </a:extLst>
          </p:cNvPr>
          <p:cNvPicPr>
            <a:picLocks noChangeAspect="1"/>
          </p:cNvPicPr>
          <p:nvPr/>
        </p:nvPicPr>
        <p:blipFill>
          <a:blip r:embed="rId3"/>
          <a:stretch>
            <a:fillRect/>
          </a:stretch>
        </p:blipFill>
        <p:spPr>
          <a:xfrm>
            <a:off x="892389" y="1230923"/>
            <a:ext cx="10323965" cy="4360985"/>
          </a:xfrm>
          <a:prstGeom prst="rect">
            <a:avLst/>
          </a:prstGeom>
        </p:spPr>
      </p:pic>
    </p:spTree>
    <p:extLst>
      <p:ext uri="{BB962C8B-B14F-4D97-AF65-F5344CB8AC3E}">
        <p14:creationId xmlns:p14="http://schemas.microsoft.com/office/powerpoint/2010/main" val="3285238884"/>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DE0B9A-5153-4473-B13F-233BBDB3C63A}"/>
              </a:ext>
            </a:extLst>
          </p:cNvPr>
          <p:cNvPicPr>
            <a:picLocks noChangeAspect="1"/>
          </p:cNvPicPr>
          <p:nvPr/>
        </p:nvPicPr>
        <p:blipFill rotWithShape="1">
          <a:blip r:embed="rId3"/>
          <a:srcRect r="36476"/>
          <a:stretch/>
        </p:blipFill>
        <p:spPr>
          <a:xfrm>
            <a:off x="1647825" y="269557"/>
            <a:ext cx="8928735" cy="6426743"/>
          </a:xfrm>
          <a:prstGeom prst="rect">
            <a:avLst/>
          </a:prstGeom>
        </p:spPr>
      </p:pic>
      <p:sp>
        <p:nvSpPr>
          <p:cNvPr id="2" name="TextBox 1">
            <a:extLst>
              <a:ext uri="{FF2B5EF4-FFF2-40B4-BE49-F238E27FC236}">
                <a16:creationId xmlns:a16="http://schemas.microsoft.com/office/drawing/2014/main" id="{8ADE36E4-BB22-48FB-A50D-6AE8E9920012}"/>
              </a:ext>
            </a:extLst>
          </p:cNvPr>
          <p:cNvSpPr txBox="1"/>
          <p:nvPr/>
        </p:nvSpPr>
        <p:spPr>
          <a:xfrm>
            <a:off x="7203689" y="1215483"/>
            <a:ext cx="2854712" cy="369332"/>
          </a:xfrm>
          <a:prstGeom prst="rect">
            <a:avLst/>
          </a:prstGeom>
          <a:noFill/>
        </p:spPr>
        <p:txBody>
          <a:bodyPr wrap="square" rtlCol="0">
            <a:spAutoFit/>
          </a:bodyPr>
          <a:lstStyle/>
          <a:p>
            <a:r>
              <a:rPr lang="en-US" dirty="0"/>
              <a:t>All fields are new to TMP 2.0</a:t>
            </a:r>
          </a:p>
        </p:txBody>
      </p:sp>
    </p:spTree>
    <p:extLst>
      <p:ext uri="{BB962C8B-B14F-4D97-AF65-F5344CB8AC3E}">
        <p14:creationId xmlns:p14="http://schemas.microsoft.com/office/powerpoint/2010/main" val="161810455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860014E-3F49-48CD-A3FB-2F5DE6081F87}"/>
              </a:ext>
            </a:extLst>
          </p:cNvPr>
          <p:cNvPicPr>
            <a:picLocks noChangeAspect="1"/>
          </p:cNvPicPr>
          <p:nvPr/>
        </p:nvPicPr>
        <p:blipFill>
          <a:blip r:embed="rId3"/>
          <a:stretch>
            <a:fillRect/>
          </a:stretch>
        </p:blipFill>
        <p:spPr>
          <a:xfrm>
            <a:off x="1520855" y="0"/>
            <a:ext cx="9150289" cy="6858000"/>
          </a:xfrm>
          <a:prstGeom prst="rect">
            <a:avLst/>
          </a:prstGeom>
        </p:spPr>
      </p:pic>
      <p:pic>
        <p:nvPicPr>
          <p:cNvPr id="3" name="Picture 2">
            <a:extLst>
              <a:ext uri="{FF2B5EF4-FFF2-40B4-BE49-F238E27FC236}">
                <a16:creationId xmlns:a16="http://schemas.microsoft.com/office/drawing/2014/main" id="{CD0BCDE9-39C3-455D-BBA7-35EC1CC3110C}"/>
              </a:ext>
            </a:extLst>
          </p:cNvPr>
          <p:cNvPicPr>
            <a:picLocks noChangeAspect="1"/>
          </p:cNvPicPr>
          <p:nvPr/>
        </p:nvPicPr>
        <p:blipFill>
          <a:blip r:embed="rId4"/>
          <a:stretch>
            <a:fillRect/>
          </a:stretch>
        </p:blipFill>
        <p:spPr>
          <a:xfrm>
            <a:off x="1147826" y="1082039"/>
            <a:ext cx="9591675" cy="5200650"/>
          </a:xfrm>
          <a:prstGeom prst="rect">
            <a:avLst/>
          </a:prstGeom>
        </p:spPr>
      </p:pic>
      <p:pic>
        <p:nvPicPr>
          <p:cNvPr id="8" name="Picture 7">
            <a:extLst>
              <a:ext uri="{FF2B5EF4-FFF2-40B4-BE49-F238E27FC236}">
                <a16:creationId xmlns:a16="http://schemas.microsoft.com/office/drawing/2014/main" id="{743D8542-E1EE-4E7B-82BE-2EEE68F4B9A2}"/>
              </a:ext>
            </a:extLst>
          </p:cNvPr>
          <p:cNvPicPr>
            <a:picLocks noChangeAspect="1"/>
          </p:cNvPicPr>
          <p:nvPr/>
        </p:nvPicPr>
        <p:blipFill>
          <a:blip r:embed="rId5"/>
          <a:stretch>
            <a:fillRect/>
          </a:stretch>
        </p:blipFill>
        <p:spPr>
          <a:xfrm>
            <a:off x="1563145" y="1082039"/>
            <a:ext cx="9223917" cy="4775835"/>
          </a:xfrm>
          <a:prstGeom prst="rect">
            <a:avLst/>
          </a:prstGeom>
        </p:spPr>
      </p:pic>
      <p:pic>
        <p:nvPicPr>
          <p:cNvPr id="2" name="Picture 1">
            <a:extLst>
              <a:ext uri="{FF2B5EF4-FFF2-40B4-BE49-F238E27FC236}">
                <a16:creationId xmlns:a16="http://schemas.microsoft.com/office/drawing/2014/main" id="{9C18642D-3230-4AD4-AEB8-0C6ABFFB5DE3}"/>
              </a:ext>
            </a:extLst>
          </p:cNvPr>
          <p:cNvPicPr>
            <a:picLocks noChangeAspect="1"/>
          </p:cNvPicPr>
          <p:nvPr/>
        </p:nvPicPr>
        <p:blipFill>
          <a:blip r:embed="rId6"/>
          <a:stretch>
            <a:fillRect/>
          </a:stretch>
        </p:blipFill>
        <p:spPr>
          <a:xfrm>
            <a:off x="1452499" y="0"/>
            <a:ext cx="9218645" cy="6858000"/>
          </a:xfrm>
          <a:prstGeom prst="rect">
            <a:avLst/>
          </a:prstGeom>
        </p:spPr>
      </p:pic>
    </p:spTree>
    <p:extLst>
      <p:ext uri="{BB962C8B-B14F-4D97-AF65-F5344CB8AC3E}">
        <p14:creationId xmlns:p14="http://schemas.microsoft.com/office/powerpoint/2010/main" val="22075908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A474EC-3C36-49B4-A1C0-767FFB88BCA6}"/>
              </a:ext>
            </a:extLst>
          </p:cNvPr>
          <p:cNvPicPr>
            <a:picLocks noChangeAspect="1"/>
          </p:cNvPicPr>
          <p:nvPr/>
        </p:nvPicPr>
        <p:blipFill>
          <a:blip r:embed="rId3"/>
          <a:stretch>
            <a:fillRect/>
          </a:stretch>
        </p:blipFill>
        <p:spPr>
          <a:xfrm>
            <a:off x="-11454" y="487680"/>
            <a:ext cx="12183263" cy="5867400"/>
          </a:xfrm>
          <a:prstGeom prst="rect">
            <a:avLst/>
          </a:prstGeom>
        </p:spPr>
      </p:pic>
      <p:sp>
        <p:nvSpPr>
          <p:cNvPr id="2" name="TextBox 1">
            <a:extLst>
              <a:ext uri="{FF2B5EF4-FFF2-40B4-BE49-F238E27FC236}">
                <a16:creationId xmlns:a16="http://schemas.microsoft.com/office/drawing/2014/main" id="{8DF78D61-A498-48D4-920A-C19EE26AEED5}"/>
              </a:ext>
            </a:extLst>
          </p:cNvPr>
          <p:cNvSpPr txBox="1"/>
          <p:nvPr/>
        </p:nvSpPr>
        <p:spPr>
          <a:xfrm>
            <a:off x="6991815" y="1984917"/>
            <a:ext cx="4014439" cy="646331"/>
          </a:xfrm>
          <a:prstGeom prst="rect">
            <a:avLst/>
          </a:prstGeom>
          <a:noFill/>
        </p:spPr>
        <p:txBody>
          <a:bodyPr wrap="square" rtlCol="0">
            <a:spAutoFit/>
          </a:bodyPr>
          <a:lstStyle/>
          <a:p>
            <a:r>
              <a:rPr lang="en-US" dirty="0"/>
              <a:t>These fields depend on the answers given in Section 3. </a:t>
            </a:r>
          </a:p>
        </p:txBody>
      </p:sp>
      <p:sp>
        <p:nvSpPr>
          <p:cNvPr id="3" name="Rectangle 2">
            <a:extLst>
              <a:ext uri="{FF2B5EF4-FFF2-40B4-BE49-F238E27FC236}">
                <a16:creationId xmlns:a16="http://schemas.microsoft.com/office/drawing/2014/main" id="{C1CE2B22-E7F6-42C5-AA16-B6E76C355C36}"/>
              </a:ext>
            </a:extLst>
          </p:cNvPr>
          <p:cNvSpPr/>
          <p:nvPr/>
        </p:nvSpPr>
        <p:spPr>
          <a:xfrm>
            <a:off x="211873" y="1527717"/>
            <a:ext cx="6779942" cy="22190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785388"/>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894340-50D5-4F35-93AC-D059925EDB3D}"/>
              </a:ext>
            </a:extLst>
          </p:cNvPr>
          <p:cNvPicPr>
            <a:picLocks noChangeAspect="1"/>
          </p:cNvPicPr>
          <p:nvPr/>
        </p:nvPicPr>
        <p:blipFill>
          <a:blip r:embed="rId3"/>
          <a:stretch>
            <a:fillRect/>
          </a:stretch>
        </p:blipFill>
        <p:spPr>
          <a:xfrm>
            <a:off x="2170906" y="1592"/>
            <a:ext cx="7850188" cy="6858000"/>
          </a:xfrm>
          <a:prstGeom prst="rect">
            <a:avLst/>
          </a:prstGeom>
        </p:spPr>
      </p:pic>
    </p:spTree>
    <p:extLst>
      <p:ext uri="{BB962C8B-B14F-4D97-AF65-F5344CB8AC3E}">
        <p14:creationId xmlns:p14="http://schemas.microsoft.com/office/powerpoint/2010/main" val="83749267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D94BFA-1B8E-4F14-8751-F7167584FD57}"/>
              </a:ext>
            </a:extLst>
          </p:cNvPr>
          <p:cNvPicPr>
            <a:picLocks noChangeAspect="1"/>
          </p:cNvPicPr>
          <p:nvPr/>
        </p:nvPicPr>
        <p:blipFill>
          <a:blip r:embed="rId3"/>
          <a:stretch>
            <a:fillRect/>
          </a:stretch>
        </p:blipFill>
        <p:spPr>
          <a:xfrm>
            <a:off x="1366837" y="612971"/>
            <a:ext cx="9458325" cy="3067050"/>
          </a:xfrm>
          <a:prstGeom prst="rect">
            <a:avLst/>
          </a:prstGeom>
        </p:spPr>
      </p:pic>
      <p:pic>
        <p:nvPicPr>
          <p:cNvPr id="6" name="Picture 5">
            <a:extLst>
              <a:ext uri="{FF2B5EF4-FFF2-40B4-BE49-F238E27FC236}">
                <a16:creationId xmlns:a16="http://schemas.microsoft.com/office/drawing/2014/main" id="{39F9F6B0-39B3-49B4-9F40-743702AF7937}"/>
              </a:ext>
            </a:extLst>
          </p:cNvPr>
          <p:cNvPicPr>
            <a:picLocks noChangeAspect="1"/>
          </p:cNvPicPr>
          <p:nvPr/>
        </p:nvPicPr>
        <p:blipFill rotWithShape="1">
          <a:blip r:embed="rId4"/>
          <a:srcRect l="6831" t="14599" r="4433" b="5575"/>
          <a:stretch/>
        </p:blipFill>
        <p:spPr>
          <a:xfrm>
            <a:off x="586153" y="982543"/>
            <a:ext cx="11019692" cy="4892913"/>
          </a:xfrm>
          <a:prstGeom prst="rect">
            <a:avLst/>
          </a:prstGeom>
        </p:spPr>
      </p:pic>
      <p:pic>
        <p:nvPicPr>
          <p:cNvPr id="7" name="Picture 6">
            <a:extLst>
              <a:ext uri="{FF2B5EF4-FFF2-40B4-BE49-F238E27FC236}">
                <a16:creationId xmlns:a16="http://schemas.microsoft.com/office/drawing/2014/main" id="{3CDD3041-DDE2-4DC4-863D-AD1BC79B956F}"/>
              </a:ext>
            </a:extLst>
          </p:cNvPr>
          <p:cNvPicPr>
            <a:picLocks noChangeAspect="1"/>
          </p:cNvPicPr>
          <p:nvPr/>
        </p:nvPicPr>
        <p:blipFill>
          <a:blip r:embed="rId5"/>
          <a:stretch>
            <a:fillRect/>
          </a:stretch>
        </p:blipFill>
        <p:spPr>
          <a:xfrm>
            <a:off x="268780" y="612971"/>
            <a:ext cx="11654438" cy="3735999"/>
          </a:xfrm>
          <a:prstGeom prst="rect">
            <a:avLst/>
          </a:prstGeom>
        </p:spPr>
      </p:pic>
    </p:spTree>
    <p:extLst>
      <p:ext uri="{BB962C8B-B14F-4D97-AF65-F5344CB8AC3E}">
        <p14:creationId xmlns:p14="http://schemas.microsoft.com/office/powerpoint/2010/main" val="2188712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B90B90-4049-4AC8-B1DA-5F6E40B61FD7}"/>
              </a:ext>
            </a:extLst>
          </p:cNvPr>
          <p:cNvPicPr>
            <a:picLocks noChangeAspect="1"/>
          </p:cNvPicPr>
          <p:nvPr/>
        </p:nvPicPr>
        <p:blipFill>
          <a:blip r:embed="rId3"/>
          <a:stretch>
            <a:fillRect/>
          </a:stretch>
        </p:blipFill>
        <p:spPr>
          <a:xfrm>
            <a:off x="776288" y="704116"/>
            <a:ext cx="9420225" cy="4600575"/>
          </a:xfrm>
          <a:prstGeom prst="rect">
            <a:avLst/>
          </a:prstGeom>
        </p:spPr>
      </p:pic>
      <p:pic>
        <p:nvPicPr>
          <p:cNvPr id="6" name="Picture 5">
            <a:extLst>
              <a:ext uri="{FF2B5EF4-FFF2-40B4-BE49-F238E27FC236}">
                <a16:creationId xmlns:a16="http://schemas.microsoft.com/office/drawing/2014/main" id="{2C6BE062-0C95-4A7A-8CD3-42EAD1E4B134}"/>
              </a:ext>
            </a:extLst>
          </p:cNvPr>
          <p:cNvPicPr>
            <a:picLocks noChangeAspect="1"/>
          </p:cNvPicPr>
          <p:nvPr/>
        </p:nvPicPr>
        <p:blipFill>
          <a:blip r:embed="rId4"/>
          <a:stretch>
            <a:fillRect/>
          </a:stretch>
        </p:blipFill>
        <p:spPr>
          <a:xfrm>
            <a:off x="5383091" y="3004403"/>
            <a:ext cx="6419850" cy="3286125"/>
          </a:xfrm>
          <a:prstGeom prst="rect">
            <a:avLst/>
          </a:prstGeom>
        </p:spPr>
      </p:pic>
    </p:spTree>
    <p:extLst>
      <p:ext uri="{BB962C8B-B14F-4D97-AF65-F5344CB8AC3E}">
        <p14:creationId xmlns:p14="http://schemas.microsoft.com/office/powerpoint/2010/main" val="4071536169"/>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94360" y="2098888"/>
            <a:ext cx="10972800" cy="567260"/>
          </a:xfrm>
        </p:spPr>
        <p:txBody>
          <a:bodyPr/>
          <a:lstStyle/>
          <a:p>
            <a:endParaRPr lang="en-US" sz="4800"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12"/>
          </p:nvPr>
        </p:nvSpPr>
        <p:spPr/>
        <p:txBody>
          <a:bodyPr/>
          <a:lstStyle/>
          <a:p>
            <a:endParaRPr lang="en-US" dirty="0"/>
          </a:p>
        </p:txBody>
      </p:sp>
      <p:sp>
        <p:nvSpPr>
          <p:cNvPr id="5" name="Text Placeholder 4"/>
          <p:cNvSpPr>
            <a:spLocks noGrp="1"/>
          </p:cNvSpPr>
          <p:nvPr>
            <p:ph type="body" sz="quarter" idx="13"/>
          </p:nvPr>
        </p:nvSpPr>
        <p:spPr>
          <a:xfrm>
            <a:off x="594360" y="4389120"/>
            <a:ext cx="10972800" cy="482600"/>
          </a:xfrm>
        </p:spPr>
        <p:txBody>
          <a:bodyPr/>
          <a:lstStyle/>
          <a:p>
            <a:endParaRPr lang="en-US" dirty="0"/>
          </a:p>
        </p:txBody>
      </p:sp>
      <p:sp>
        <p:nvSpPr>
          <p:cNvPr id="6" name="Title 5"/>
          <p:cNvSpPr>
            <a:spLocks noGrp="1"/>
          </p:cNvSpPr>
          <p:nvPr>
            <p:ph type="ctrTitle"/>
          </p:nvPr>
        </p:nvSpPr>
        <p:spPr>
          <a:xfrm>
            <a:off x="505150" y="2468880"/>
            <a:ext cx="10972800" cy="1475740"/>
          </a:xfrm>
        </p:spPr>
        <p:txBody>
          <a:bodyPr/>
          <a:lstStyle/>
          <a:p>
            <a:r>
              <a:rPr lang="en-US" dirty="0" err="1"/>
              <a:t>WisTMP</a:t>
            </a:r>
            <a:r>
              <a:rPr lang="en-US" dirty="0"/>
              <a:t> 2.0 Update</a:t>
            </a: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8" name="Rectangle 1">
            <a:extLst>
              <a:ext uri="{FF2B5EF4-FFF2-40B4-BE49-F238E27FC236}">
                <a16:creationId xmlns:a16="http://schemas.microsoft.com/office/drawing/2014/main" id="{0D4639DE-1DFD-4F4A-A756-8652EA170B2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81334703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0C5B6F-7418-422C-92CF-4B85343644BD}"/>
              </a:ext>
            </a:extLst>
          </p:cNvPr>
          <p:cNvPicPr>
            <a:picLocks noChangeAspect="1"/>
          </p:cNvPicPr>
          <p:nvPr/>
        </p:nvPicPr>
        <p:blipFill>
          <a:blip r:embed="rId3"/>
          <a:stretch>
            <a:fillRect/>
          </a:stretch>
        </p:blipFill>
        <p:spPr>
          <a:xfrm>
            <a:off x="1333500" y="461962"/>
            <a:ext cx="9525000" cy="5934075"/>
          </a:xfrm>
          <a:prstGeom prst="rect">
            <a:avLst/>
          </a:prstGeom>
        </p:spPr>
      </p:pic>
      <p:sp>
        <p:nvSpPr>
          <p:cNvPr id="3" name="Arrow: Left 2">
            <a:extLst>
              <a:ext uri="{FF2B5EF4-FFF2-40B4-BE49-F238E27FC236}">
                <a16:creationId xmlns:a16="http://schemas.microsoft.com/office/drawing/2014/main" id="{04988561-67D4-48AB-9F6F-335FFC3F4DBA}"/>
              </a:ext>
            </a:extLst>
          </p:cNvPr>
          <p:cNvSpPr/>
          <p:nvPr/>
        </p:nvSpPr>
        <p:spPr>
          <a:xfrm>
            <a:off x="6451878" y="2342521"/>
            <a:ext cx="3884108"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if Pedestrian yes in Section 3</a:t>
            </a:r>
          </a:p>
        </p:txBody>
      </p:sp>
    </p:spTree>
    <p:extLst>
      <p:ext uri="{BB962C8B-B14F-4D97-AF65-F5344CB8AC3E}">
        <p14:creationId xmlns:p14="http://schemas.microsoft.com/office/powerpoint/2010/main" val="2031919414"/>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AEFEDB-4316-4F5F-8C20-830EC3191E78}"/>
              </a:ext>
            </a:extLst>
          </p:cNvPr>
          <p:cNvPicPr>
            <a:picLocks noChangeAspect="1"/>
          </p:cNvPicPr>
          <p:nvPr/>
        </p:nvPicPr>
        <p:blipFill>
          <a:blip r:embed="rId3"/>
          <a:stretch>
            <a:fillRect/>
          </a:stretch>
        </p:blipFill>
        <p:spPr>
          <a:xfrm>
            <a:off x="1244027" y="1735015"/>
            <a:ext cx="9170462" cy="1836493"/>
          </a:xfrm>
          <a:prstGeom prst="rect">
            <a:avLst/>
          </a:prstGeom>
        </p:spPr>
      </p:pic>
    </p:spTree>
    <p:extLst>
      <p:ext uri="{BB962C8B-B14F-4D97-AF65-F5344CB8AC3E}">
        <p14:creationId xmlns:p14="http://schemas.microsoft.com/office/powerpoint/2010/main" val="72859468"/>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6497-8191-4FDB-B8E3-1B34D232A211}"/>
              </a:ext>
            </a:extLst>
          </p:cNvPr>
          <p:cNvSpPr>
            <a:spLocks noGrp="1"/>
          </p:cNvSpPr>
          <p:nvPr>
            <p:ph type="title"/>
          </p:nvPr>
        </p:nvSpPr>
        <p:spPr/>
        <p:txBody>
          <a:bodyPr/>
          <a:lstStyle/>
          <a:p>
            <a:r>
              <a:rPr lang="en-US" dirty="0"/>
              <a:t>Form Validation</a:t>
            </a:r>
          </a:p>
        </p:txBody>
      </p:sp>
      <p:sp>
        <p:nvSpPr>
          <p:cNvPr id="4" name="Content Placeholder 3">
            <a:extLst>
              <a:ext uri="{FF2B5EF4-FFF2-40B4-BE49-F238E27FC236}">
                <a16:creationId xmlns:a16="http://schemas.microsoft.com/office/drawing/2014/main" id="{4532E7C4-E8EF-48D7-92D7-D2840051FB83}"/>
              </a:ext>
            </a:extLst>
          </p:cNvPr>
          <p:cNvSpPr>
            <a:spLocks noGrp="1"/>
          </p:cNvSpPr>
          <p:nvPr>
            <p:ph idx="13"/>
          </p:nvPr>
        </p:nvSpPr>
        <p:spPr/>
        <p:txBody>
          <a:bodyPr/>
          <a:lstStyle/>
          <a:p>
            <a:endParaRPr lang="en-US"/>
          </a:p>
        </p:txBody>
      </p:sp>
      <p:sp>
        <p:nvSpPr>
          <p:cNvPr id="5" name="Picture Placeholder 4">
            <a:extLst>
              <a:ext uri="{FF2B5EF4-FFF2-40B4-BE49-F238E27FC236}">
                <a16:creationId xmlns:a16="http://schemas.microsoft.com/office/drawing/2014/main" id="{213EB18F-2B21-41A5-A031-0927760E0688}"/>
              </a:ext>
            </a:extLst>
          </p:cNvPr>
          <p:cNvSpPr>
            <a:spLocks noGrp="1"/>
          </p:cNvSpPr>
          <p:nvPr>
            <p:ph type="pic" sz="quarter" idx="14"/>
          </p:nvPr>
        </p:nvSpPr>
        <p:spPr/>
      </p:sp>
      <p:pic>
        <p:nvPicPr>
          <p:cNvPr id="6" name="Picture 5">
            <a:extLst>
              <a:ext uri="{FF2B5EF4-FFF2-40B4-BE49-F238E27FC236}">
                <a16:creationId xmlns:a16="http://schemas.microsoft.com/office/drawing/2014/main" id="{FD27CBAA-F9FB-4A59-8C05-252A66699993}"/>
              </a:ext>
            </a:extLst>
          </p:cNvPr>
          <p:cNvPicPr>
            <a:picLocks noChangeAspect="1"/>
          </p:cNvPicPr>
          <p:nvPr/>
        </p:nvPicPr>
        <p:blipFill rotWithShape="1">
          <a:blip r:embed="rId3"/>
          <a:srcRect l="56126"/>
          <a:stretch/>
        </p:blipFill>
        <p:spPr>
          <a:xfrm>
            <a:off x="355642" y="1778046"/>
            <a:ext cx="6980500" cy="2389739"/>
          </a:xfrm>
          <a:prstGeom prst="rect">
            <a:avLst/>
          </a:prstGeom>
        </p:spPr>
      </p:pic>
      <p:sp>
        <p:nvSpPr>
          <p:cNvPr id="7" name="Oval 6">
            <a:extLst>
              <a:ext uri="{FF2B5EF4-FFF2-40B4-BE49-F238E27FC236}">
                <a16:creationId xmlns:a16="http://schemas.microsoft.com/office/drawing/2014/main" id="{5EC8182E-40C3-4CBD-B019-D5124070739F}"/>
              </a:ext>
            </a:extLst>
          </p:cNvPr>
          <p:cNvSpPr/>
          <p:nvPr/>
        </p:nvSpPr>
        <p:spPr>
          <a:xfrm>
            <a:off x="1602187" y="2402532"/>
            <a:ext cx="1941113" cy="8654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AFC32E7-BACF-4EE3-A9DE-2B8D745856E0}"/>
              </a:ext>
            </a:extLst>
          </p:cNvPr>
          <p:cNvPicPr>
            <a:picLocks noChangeAspect="1"/>
          </p:cNvPicPr>
          <p:nvPr/>
        </p:nvPicPr>
        <p:blipFill>
          <a:blip r:embed="rId4"/>
          <a:stretch>
            <a:fillRect/>
          </a:stretch>
        </p:blipFill>
        <p:spPr>
          <a:xfrm>
            <a:off x="5855518" y="2402532"/>
            <a:ext cx="5747212" cy="4095560"/>
          </a:xfrm>
          <a:prstGeom prst="rect">
            <a:avLst/>
          </a:prstGeom>
        </p:spPr>
      </p:pic>
    </p:spTree>
    <p:extLst>
      <p:ext uri="{BB962C8B-B14F-4D97-AF65-F5344CB8AC3E}">
        <p14:creationId xmlns:p14="http://schemas.microsoft.com/office/powerpoint/2010/main" val="3132139656"/>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err="1"/>
              <a:t>WisTMP</a:t>
            </a:r>
            <a:r>
              <a:rPr lang="en-US" sz="4800" dirty="0"/>
              <a:t> Updates</a:t>
            </a:r>
          </a:p>
        </p:txBody>
      </p:sp>
      <p:sp>
        <p:nvSpPr>
          <p:cNvPr id="4" name="Content Placeholder 3"/>
          <p:cNvSpPr>
            <a:spLocks noGrp="1"/>
          </p:cNvSpPr>
          <p:nvPr>
            <p:ph idx="13"/>
          </p:nvPr>
        </p:nvSpPr>
        <p:spPr>
          <a:xfrm>
            <a:off x="594360" y="1864888"/>
            <a:ext cx="10972800" cy="4703765"/>
          </a:xfrm>
        </p:spPr>
        <p:txBody>
          <a:bodyPr/>
          <a:lstStyle/>
          <a:p>
            <a:r>
              <a:rPr lang="en-US" sz="3500" dirty="0" err="1"/>
              <a:t>WisTMP</a:t>
            </a:r>
            <a:r>
              <a:rPr lang="en-US" sz="3500" dirty="0"/>
              <a:t> will now be home to all Temporary Speed Zone Declarations</a:t>
            </a:r>
          </a:p>
          <a:p>
            <a:r>
              <a:rPr lang="en-US" sz="3500" dirty="0"/>
              <a:t>Road User Cost analysis must be included in the TMP if a project is going to use alternative contracting, Lane Rental, etc.</a:t>
            </a:r>
          </a:p>
          <a:p>
            <a:r>
              <a:rPr lang="en-US" sz="3500" dirty="0"/>
              <a:t>Non-standard mitigation strategies need approval from multiple Chiefs</a:t>
            </a:r>
          </a:p>
          <a:p>
            <a:r>
              <a:rPr lang="en-US" sz="3500" dirty="0"/>
              <a:t>Update will be completed March 20</a:t>
            </a:r>
            <a:r>
              <a:rPr lang="en-US" sz="3500" baseline="30000" dirty="0"/>
              <a:t>th</a:t>
            </a:r>
            <a:r>
              <a:rPr lang="en-US" sz="3500" dirty="0"/>
              <a:t>, 2019</a:t>
            </a:r>
            <a:endParaRPr lang="en-US" dirty="0"/>
          </a:p>
          <a:p>
            <a:endParaRPr lang="en-US" dirty="0"/>
          </a:p>
        </p:txBody>
      </p:sp>
    </p:spTree>
    <p:extLst>
      <p:ext uri="{BB962C8B-B14F-4D97-AF65-F5344CB8AC3E}">
        <p14:creationId xmlns:p14="http://schemas.microsoft.com/office/powerpoint/2010/main" val="407089872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07D7-EA86-4FBF-8BE8-1BE31282D1FF}"/>
              </a:ext>
            </a:extLst>
          </p:cNvPr>
          <p:cNvSpPr>
            <a:spLocks noGrp="1"/>
          </p:cNvSpPr>
          <p:nvPr>
            <p:ph type="title"/>
          </p:nvPr>
        </p:nvSpPr>
        <p:spPr/>
        <p:txBody>
          <a:bodyPr/>
          <a:lstStyle/>
          <a:p>
            <a:r>
              <a:rPr lang="en-US" dirty="0"/>
              <a:t>BTO Routing</a:t>
            </a:r>
          </a:p>
        </p:txBody>
      </p:sp>
      <p:sp>
        <p:nvSpPr>
          <p:cNvPr id="3" name="Text Placeholder 2">
            <a:extLst>
              <a:ext uri="{FF2B5EF4-FFF2-40B4-BE49-F238E27FC236}">
                <a16:creationId xmlns:a16="http://schemas.microsoft.com/office/drawing/2014/main" id="{9608EA63-0DC1-4B18-AE9F-15E1DEB7897C}"/>
              </a:ext>
            </a:extLst>
          </p:cNvPr>
          <p:cNvSpPr>
            <a:spLocks noGrp="1"/>
          </p:cNvSpPr>
          <p:nvPr>
            <p:ph type="body" idx="1"/>
          </p:nvPr>
        </p:nvSpPr>
        <p:spPr/>
        <p:txBody>
          <a:bodyPr/>
          <a:lstStyle/>
          <a:p>
            <a:r>
              <a:rPr lang="en-US" dirty="0"/>
              <a:t>The following will send the TMP to BTO for Approval</a:t>
            </a:r>
          </a:p>
        </p:txBody>
      </p:sp>
      <p:sp>
        <p:nvSpPr>
          <p:cNvPr id="4" name="Content Placeholder 3">
            <a:extLst>
              <a:ext uri="{FF2B5EF4-FFF2-40B4-BE49-F238E27FC236}">
                <a16:creationId xmlns:a16="http://schemas.microsoft.com/office/drawing/2014/main" id="{1CD83058-8FE6-47DE-B4B5-A9737DAFFA33}"/>
              </a:ext>
            </a:extLst>
          </p:cNvPr>
          <p:cNvSpPr>
            <a:spLocks noGrp="1"/>
          </p:cNvSpPr>
          <p:nvPr>
            <p:ph idx="13"/>
          </p:nvPr>
        </p:nvSpPr>
        <p:spPr/>
        <p:txBody>
          <a:bodyPr/>
          <a:lstStyle/>
          <a:p>
            <a:r>
              <a:rPr lang="en-US" dirty="0"/>
              <a:t>Type 3 TMP</a:t>
            </a:r>
          </a:p>
          <a:p>
            <a:r>
              <a:rPr lang="en-US" dirty="0"/>
              <a:t>Federal oversight</a:t>
            </a:r>
          </a:p>
          <a:p>
            <a:r>
              <a:rPr lang="en-US" dirty="0"/>
              <a:t>Innovative contracting methods</a:t>
            </a:r>
          </a:p>
          <a:p>
            <a:r>
              <a:rPr lang="en-US" dirty="0"/>
              <a:t>Temporary speed declaration on the interstate system</a:t>
            </a:r>
          </a:p>
          <a:p>
            <a:r>
              <a:rPr lang="en-US" dirty="0"/>
              <a:t>Temporary speed declaration on routes with normal speed &gt;= 65 mph</a:t>
            </a:r>
          </a:p>
          <a:p>
            <a:r>
              <a:rPr lang="en-US" dirty="0"/>
              <a:t> Law enforcement mitigation</a:t>
            </a:r>
          </a:p>
          <a:p>
            <a:r>
              <a:rPr lang="en-US" dirty="0"/>
              <a:t>Nonstandard mitigation strategies</a:t>
            </a:r>
          </a:p>
        </p:txBody>
      </p:sp>
    </p:spTree>
    <p:extLst>
      <p:ext uri="{BB962C8B-B14F-4D97-AF65-F5344CB8AC3E}">
        <p14:creationId xmlns:p14="http://schemas.microsoft.com/office/powerpoint/2010/main" val="128066618"/>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8E4AD-30F1-4554-99A3-34D6C1A96C23}"/>
              </a:ext>
            </a:extLst>
          </p:cNvPr>
          <p:cNvSpPr>
            <a:spLocks noGrp="1"/>
          </p:cNvSpPr>
          <p:nvPr>
            <p:ph type="title"/>
          </p:nvPr>
        </p:nvSpPr>
        <p:spPr/>
        <p:txBody>
          <a:bodyPr/>
          <a:lstStyle/>
          <a:p>
            <a:r>
              <a:rPr lang="en-US" dirty="0"/>
              <a:t>Work Zone Data</a:t>
            </a:r>
          </a:p>
        </p:txBody>
      </p:sp>
      <p:sp>
        <p:nvSpPr>
          <p:cNvPr id="4" name="Content Placeholder 3">
            <a:extLst>
              <a:ext uri="{FF2B5EF4-FFF2-40B4-BE49-F238E27FC236}">
                <a16:creationId xmlns:a16="http://schemas.microsoft.com/office/drawing/2014/main" id="{C284579D-1365-4F63-A00E-C553EB35CE8A}"/>
              </a:ext>
            </a:extLst>
          </p:cNvPr>
          <p:cNvSpPr>
            <a:spLocks noGrp="1"/>
          </p:cNvSpPr>
          <p:nvPr>
            <p:ph idx="13"/>
          </p:nvPr>
        </p:nvSpPr>
        <p:spPr>
          <a:xfrm>
            <a:off x="594360" y="1864888"/>
            <a:ext cx="10972800" cy="4703765"/>
          </a:xfrm>
        </p:spPr>
        <p:txBody>
          <a:bodyPr/>
          <a:lstStyle/>
          <a:p>
            <a:r>
              <a:rPr lang="en-US" dirty="0" err="1"/>
              <a:t>WisTMP</a:t>
            </a:r>
            <a:r>
              <a:rPr lang="en-US" dirty="0"/>
              <a:t>/</a:t>
            </a:r>
            <a:r>
              <a:rPr lang="en-US" dirty="0" err="1"/>
              <a:t>WisLCS</a:t>
            </a:r>
            <a:r>
              <a:rPr lang="en-US" dirty="0"/>
              <a:t> are </a:t>
            </a:r>
            <a:r>
              <a:rPr lang="en-US" dirty="0" err="1"/>
              <a:t>WisDOT</a:t>
            </a:r>
            <a:r>
              <a:rPr lang="en-US" dirty="0"/>
              <a:t> tools for collecting work zone data</a:t>
            </a:r>
          </a:p>
          <a:p>
            <a:r>
              <a:rPr lang="en-US" dirty="0"/>
              <a:t>This data is used to help develop new policy </a:t>
            </a:r>
          </a:p>
          <a:p>
            <a:r>
              <a:rPr lang="en-US" dirty="0"/>
              <a:t>The data can also be merged with other data sources to help make project level decisions</a:t>
            </a:r>
          </a:p>
          <a:p>
            <a:pPr lvl="1"/>
            <a:r>
              <a:rPr lang="en-US" dirty="0"/>
              <a:t>The recently completed Decision Support Tool assists Regional Work Zone Engineers in determining the use of a Queue Warning System</a:t>
            </a:r>
          </a:p>
          <a:p>
            <a:endParaRPr lang="en-US" dirty="0"/>
          </a:p>
          <a:p>
            <a:endParaRPr lang="en-US" dirty="0"/>
          </a:p>
        </p:txBody>
      </p:sp>
    </p:spTree>
    <p:extLst>
      <p:ext uri="{BB962C8B-B14F-4D97-AF65-F5344CB8AC3E}">
        <p14:creationId xmlns:p14="http://schemas.microsoft.com/office/powerpoint/2010/main" val="2031446643"/>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25CDA7-49D2-46E5-B37B-FCAE9B6C1445}"/>
              </a:ext>
            </a:extLst>
          </p:cNvPr>
          <p:cNvPicPr>
            <a:picLocks noChangeAspect="1"/>
          </p:cNvPicPr>
          <p:nvPr/>
        </p:nvPicPr>
        <p:blipFill>
          <a:blip r:embed="rId3"/>
          <a:stretch>
            <a:fillRect/>
          </a:stretch>
        </p:blipFill>
        <p:spPr>
          <a:xfrm>
            <a:off x="1360169" y="0"/>
            <a:ext cx="8567225" cy="6858000"/>
          </a:xfrm>
          <a:prstGeom prst="rect">
            <a:avLst/>
          </a:prstGeom>
        </p:spPr>
      </p:pic>
    </p:spTree>
    <p:extLst>
      <p:ext uri="{BB962C8B-B14F-4D97-AF65-F5344CB8AC3E}">
        <p14:creationId xmlns:p14="http://schemas.microsoft.com/office/powerpoint/2010/main" val="1937516451"/>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BBC69D-9581-406C-B18E-09EA1EB8E137}"/>
              </a:ext>
            </a:extLst>
          </p:cNvPr>
          <p:cNvPicPr>
            <a:picLocks noChangeAspect="1"/>
          </p:cNvPicPr>
          <p:nvPr/>
        </p:nvPicPr>
        <p:blipFill>
          <a:blip r:embed="rId3"/>
          <a:stretch>
            <a:fillRect/>
          </a:stretch>
        </p:blipFill>
        <p:spPr>
          <a:xfrm>
            <a:off x="2162175" y="328612"/>
            <a:ext cx="7867650" cy="6200775"/>
          </a:xfrm>
          <a:prstGeom prst="rect">
            <a:avLst/>
          </a:prstGeom>
        </p:spPr>
      </p:pic>
      <p:sp>
        <p:nvSpPr>
          <p:cNvPr id="3" name="Arrow: Left 2">
            <a:extLst>
              <a:ext uri="{FF2B5EF4-FFF2-40B4-BE49-F238E27FC236}">
                <a16:creationId xmlns:a16="http://schemas.microsoft.com/office/drawing/2014/main" id="{88B5E391-B3CE-419E-A750-28BF1179EA1D}"/>
              </a:ext>
            </a:extLst>
          </p:cNvPr>
          <p:cNvSpPr/>
          <p:nvPr/>
        </p:nvSpPr>
        <p:spPr>
          <a:xfrm>
            <a:off x="6321287" y="5049079"/>
            <a:ext cx="1729409" cy="35780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DAD590B-5560-456F-8370-C40AC524B523}"/>
              </a:ext>
            </a:extLst>
          </p:cNvPr>
          <p:cNvPicPr>
            <a:picLocks noChangeAspect="1"/>
          </p:cNvPicPr>
          <p:nvPr/>
        </p:nvPicPr>
        <p:blipFill>
          <a:blip r:embed="rId4"/>
          <a:stretch>
            <a:fillRect/>
          </a:stretch>
        </p:blipFill>
        <p:spPr>
          <a:xfrm>
            <a:off x="1036686" y="328611"/>
            <a:ext cx="10118628" cy="6200775"/>
          </a:xfrm>
          <a:prstGeom prst="rect">
            <a:avLst/>
          </a:prstGeom>
        </p:spPr>
      </p:pic>
    </p:spTree>
    <p:extLst>
      <p:ext uri="{BB962C8B-B14F-4D97-AF65-F5344CB8AC3E}">
        <p14:creationId xmlns:p14="http://schemas.microsoft.com/office/powerpoint/2010/main" val="1171489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5D1394E-379E-4579-BE24-4A857E501173}"/>
              </a:ext>
            </a:extLst>
          </p:cNvPr>
          <p:cNvSpPr>
            <a:spLocks noGrp="1"/>
          </p:cNvSpPr>
          <p:nvPr>
            <p:ph idx="13"/>
          </p:nvPr>
        </p:nvSpPr>
        <p:spPr>
          <a:xfrm>
            <a:off x="2241394" y="2821259"/>
            <a:ext cx="7460167" cy="3747394"/>
          </a:xfrm>
        </p:spPr>
        <p:txBody>
          <a:bodyPr/>
          <a:lstStyle/>
          <a:p>
            <a:r>
              <a:rPr lang="en-US" dirty="0"/>
              <a:t>Let me know if you need to be added to the training site.</a:t>
            </a:r>
          </a:p>
        </p:txBody>
      </p:sp>
    </p:spTree>
    <p:extLst>
      <p:ext uri="{BB962C8B-B14F-4D97-AF65-F5344CB8AC3E}">
        <p14:creationId xmlns:p14="http://schemas.microsoft.com/office/powerpoint/2010/main" val="774616913"/>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489A7-6B49-4301-8267-C4B5D3AE1140}"/>
              </a:ext>
            </a:extLst>
          </p:cNvPr>
          <p:cNvSpPr>
            <a:spLocks noGrp="1"/>
          </p:cNvSpPr>
          <p:nvPr>
            <p:ph type="title"/>
          </p:nvPr>
        </p:nvSpPr>
        <p:spPr/>
        <p:txBody>
          <a:bodyPr/>
          <a:lstStyle/>
          <a:p>
            <a:r>
              <a:rPr lang="en-US" dirty="0"/>
              <a:t>What will happen to TMPs create before the update?</a:t>
            </a:r>
          </a:p>
        </p:txBody>
      </p:sp>
      <p:sp>
        <p:nvSpPr>
          <p:cNvPr id="3" name="Text Placeholder 2">
            <a:extLst>
              <a:ext uri="{FF2B5EF4-FFF2-40B4-BE49-F238E27FC236}">
                <a16:creationId xmlns:a16="http://schemas.microsoft.com/office/drawing/2014/main" id="{E768963E-40A2-43F2-83A9-66121A9DCC14}"/>
              </a:ext>
            </a:extLst>
          </p:cNvPr>
          <p:cNvSpPr>
            <a:spLocks noGrp="1"/>
          </p:cNvSpPr>
          <p:nvPr>
            <p:ph type="body" idx="1"/>
          </p:nvPr>
        </p:nvSpPr>
        <p:spPr>
          <a:xfrm>
            <a:off x="594360" y="2255181"/>
            <a:ext cx="10972800" cy="457200"/>
          </a:xfrm>
        </p:spPr>
        <p:txBody>
          <a:bodyPr/>
          <a:lstStyle/>
          <a:p>
            <a:r>
              <a:rPr lang="en-US" dirty="0"/>
              <a:t>Nothing</a:t>
            </a:r>
          </a:p>
        </p:txBody>
      </p:sp>
      <p:sp>
        <p:nvSpPr>
          <p:cNvPr id="4" name="Content Placeholder 3">
            <a:extLst>
              <a:ext uri="{FF2B5EF4-FFF2-40B4-BE49-F238E27FC236}">
                <a16:creationId xmlns:a16="http://schemas.microsoft.com/office/drawing/2014/main" id="{0BF5F468-1A79-418D-BA50-604E6BF98189}"/>
              </a:ext>
            </a:extLst>
          </p:cNvPr>
          <p:cNvSpPr>
            <a:spLocks noGrp="1"/>
          </p:cNvSpPr>
          <p:nvPr>
            <p:ph idx="13"/>
          </p:nvPr>
        </p:nvSpPr>
        <p:spPr>
          <a:xfrm>
            <a:off x="594360" y="3102674"/>
            <a:ext cx="10972800" cy="3465979"/>
          </a:xfrm>
        </p:spPr>
        <p:txBody>
          <a:bodyPr/>
          <a:lstStyle/>
          <a:p>
            <a:r>
              <a:rPr lang="en-US" dirty="0"/>
              <a:t>TMPs created before the update takes place will remain the same, this includes routing. Only TMPs created after the update will have the new form and routing.</a:t>
            </a:r>
          </a:p>
        </p:txBody>
      </p:sp>
    </p:spTree>
    <p:extLst>
      <p:ext uri="{BB962C8B-B14F-4D97-AF65-F5344CB8AC3E}">
        <p14:creationId xmlns:p14="http://schemas.microsoft.com/office/powerpoint/2010/main" val="138740437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err="1"/>
              <a:t>WisTMP</a:t>
            </a:r>
            <a:r>
              <a:rPr lang="en-US" sz="4800" dirty="0"/>
              <a:t> Goals</a:t>
            </a:r>
          </a:p>
        </p:txBody>
      </p:sp>
      <p:sp>
        <p:nvSpPr>
          <p:cNvPr id="4" name="Content Placeholder 3"/>
          <p:cNvSpPr>
            <a:spLocks noGrp="1"/>
          </p:cNvSpPr>
          <p:nvPr>
            <p:ph idx="13"/>
          </p:nvPr>
        </p:nvSpPr>
        <p:spPr>
          <a:xfrm>
            <a:off x="594359" y="1752600"/>
            <a:ext cx="8671561" cy="4816053"/>
          </a:xfrm>
        </p:spPr>
        <p:txBody>
          <a:bodyPr/>
          <a:lstStyle/>
          <a:p>
            <a:r>
              <a:rPr lang="en-US" sz="3500" dirty="0"/>
              <a:t>Streamline data entry</a:t>
            </a:r>
          </a:p>
          <a:p>
            <a:r>
              <a:rPr lang="en-US" sz="3500" dirty="0"/>
              <a:t>Form redesign</a:t>
            </a:r>
          </a:p>
          <a:p>
            <a:pPr lvl="1"/>
            <a:r>
              <a:rPr lang="en-US" sz="3100" dirty="0"/>
              <a:t>Reduced to 10 sections</a:t>
            </a:r>
          </a:p>
          <a:p>
            <a:pPr lvl="1"/>
            <a:r>
              <a:rPr lang="en-US" sz="3100" dirty="0"/>
              <a:t>Form adjusts based on inputs</a:t>
            </a:r>
          </a:p>
          <a:p>
            <a:r>
              <a:rPr lang="en-US" sz="3600" dirty="0"/>
              <a:t>Simplify data mining</a:t>
            </a:r>
          </a:p>
          <a:p>
            <a:r>
              <a:rPr lang="en-US" sz="3600" dirty="0"/>
              <a:t>One system for work zone design approvals</a:t>
            </a:r>
          </a:p>
          <a:p>
            <a:pPr lvl="1"/>
            <a:endParaRPr lang="en-US" sz="3100" dirty="0"/>
          </a:p>
          <a:p>
            <a:endParaRPr lang="en-US" sz="3500" dirty="0"/>
          </a:p>
        </p:txBody>
      </p:sp>
    </p:spTree>
    <p:extLst>
      <p:ext uri="{BB962C8B-B14F-4D97-AF65-F5344CB8AC3E}">
        <p14:creationId xmlns:p14="http://schemas.microsoft.com/office/powerpoint/2010/main" val="1555801328"/>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sp>
        <p:nvSpPr>
          <p:cNvPr id="2" name="Content Placeholder 1"/>
          <p:cNvSpPr>
            <a:spLocks noGrp="1"/>
          </p:cNvSpPr>
          <p:nvPr>
            <p:ph idx="13"/>
          </p:nvPr>
        </p:nvSpPr>
        <p:spPr>
          <a:xfrm>
            <a:off x="594359" y="1707420"/>
            <a:ext cx="5427299" cy="4861234"/>
          </a:xfrm>
        </p:spPr>
        <p:txBody>
          <a:bodyPr/>
          <a:lstStyle/>
          <a:p>
            <a:r>
              <a:rPr lang="en-US" sz="3600" dirty="0"/>
              <a:t>Contact Information</a:t>
            </a:r>
          </a:p>
        </p:txBody>
      </p:sp>
      <p:pic>
        <p:nvPicPr>
          <p:cNvPr id="5" name="Picture 4"/>
          <p:cNvPicPr>
            <a:picLocks noChangeAspect="1"/>
          </p:cNvPicPr>
          <p:nvPr/>
        </p:nvPicPr>
        <p:blipFill>
          <a:blip r:embed="rId3"/>
          <a:stretch>
            <a:fillRect/>
          </a:stretch>
        </p:blipFill>
        <p:spPr>
          <a:xfrm>
            <a:off x="4477890" y="4805994"/>
            <a:ext cx="3019425" cy="1514475"/>
          </a:xfrm>
          <a:prstGeom prst="rect">
            <a:avLst/>
          </a:prstGeom>
        </p:spPr>
      </p:pic>
      <p:sp>
        <p:nvSpPr>
          <p:cNvPr id="10" name="Content Placeholder 1">
            <a:extLst>
              <a:ext uri="{FF2B5EF4-FFF2-40B4-BE49-F238E27FC236}">
                <a16:creationId xmlns:a16="http://schemas.microsoft.com/office/drawing/2014/main" id="{75B8765E-AEFC-4F17-B581-C96AA1494BEC}"/>
              </a:ext>
            </a:extLst>
          </p:cNvPr>
          <p:cNvSpPr txBox="1">
            <a:spLocks/>
          </p:cNvSpPr>
          <p:nvPr/>
        </p:nvSpPr>
        <p:spPr>
          <a:xfrm>
            <a:off x="6827520" y="1738440"/>
            <a:ext cx="5164876" cy="4861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9313" lvl="1" indent="-457200"/>
            <a:endParaRPr lang="en-US" sz="3200" dirty="0"/>
          </a:p>
          <a:p>
            <a:pPr marL="849313" lvl="1" indent="-457200"/>
            <a:r>
              <a:rPr lang="en-US" sz="3200" dirty="0"/>
              <a:t>TOPS Lab Support</a:t>
            </a:r>
          </a:p>
          <a:p>
            <a:pPr marL="392113" lvl="1" indent="0">
              <a:buNone/>
            </a:pPr>
            <a:r>
              <a:rPr lang="en-US" sz="3200" dirty="0">
                <a:hlinkClick r:id="rId4"/>
              </a:rPr>
              <a:t>wistmp@topslab.wisc.edu</a:t>
            </a:r>
            <a:endParaRPr lang="en-US" sz="3200" dirty="0"/>
          </a:p>
          <a:p>
            <a:pPr marL="392113" lvl="1" indent="0">
              <a:buNone/>
            </a:pPr>
            <a:endParaRPr lang="en-US" sz="3200" dirty="0"/>
          </a:p>
          <a:p>
            <a:pPr marL="392113" lvl="1" indent="0">
              <a:buNone/>
            </a:pPr>
            <a:endParaRPr lang="en-US" sz="3200" dirty="0"/>
          </a:p>
        </p:txBody>
      </p:sp>
      <p:sp>
        <p:nvSpPr>
          <p:cNvPr id="6" name="Content Placeholder 1">
            <a:extLst>
              <a:ext uri="{FF2B5EF4-FFF2-40B4-BE49-F238E27FC236}">
                <a16:creationId xmlns:a16="http://schemas.microsoft.com/office/drawing/2014/main" id="{2804D6EE-1C86-424B-A618-BCF3F8D25258}"/>
              </a:ext>
            </a:extLst>
          </p:cNvPr>
          <p:cNvSpPr txBox="1">
            <a:spLocks/>
          </p:cNvSpPr>
          <p:nvPr/>
        </p:nvSpPr>
        <p:spPr>
          <a:xfrm>
            <a:off x="169123" y="1871036"/>
            <a:ext cx="6425076" cy="48612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49313" lvl="1" indent="-457200"/>
            <a:endParaRPr lang="en-US" sz="3200" dirty="0"/>
          </a:p>
          <a:p>
            <a:pPr marL="849313" lvl="1" indent="-457200"/>
            <a:r>
              <a:rPr lang="en-US" sz="3200" dirty="0"/>
              <a:t>Andy Heidtke</a:t>
            </a:r>
          </a:p>
          <a:p>
            <a:pPr marL="392113" lvl="1" indent="0">
              <a:buFont typeface="Wingdings" panose="05000000000000000000" pitchFamily="2" charset="2"/>
              <a:buNone/>
            </a:pPr>
            <a:r>
              <a:rPr lang="en-US" sz="3200" dirty="0"/>
              <a:t>Statewide Work Zone Design Engineer</a:t>
            </a:r>
          </a:p>
          <a:p>
            <a:pPr marL="392113" lvl="1" indent="0">
              <a:buFont typeface="Wingdings" panose="05000000000000000000" pitchFamily="2" charset="2"/>
              <a:buNone/>
            </a:pPr>
            <a:r>
              <a:rPr lang="en-US" sz="3200" dirty="0">
                <a:hlinkClick r:id="rId5"/>
              </a:rPr>
              <a:t>andrew.heidtke@dot.wi.gov</a:t>
            </a:r>
            <a:endParaRPr lang="en-US" sz="3200" dirty="0"/>
          </a:p>
          <a:p>
            <a:pPr marL="392113" lvl="1" indent="0">
              <a:buFont typeface="Wingdings" panose="05000000000000000000" pitchFamily="2" charset="2"/>
              <a:buNone/>
            </a:pPr>
            <a:r>
              <a:rPr lang="en-US" sz="3200" dirty="0"/>
              <a:t>414-322-4185</a:t>
            </a:r>
          </a:p>
        </p:txBody>
      </p:sp>
    </p:spTree>
    <p:extLst>
      <p:ext uri="{BB962C8B-B14F-4D97-AF65-F5344CB8AC3E}">
        <p14:creationId xmlns:p14="http://schemas.microsoft.com/office/powerpoint/2010/main" val="3553544478"/>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err="1"/>
              <a:t>WisTMP</a:t>
            </a:r>
            <a:r>
              <a:rPr lang="en-US" sz="4800" dirty="0"/>
              <a:t> 2.0 Update Overview</a:t>
            </a:r>
          </a:p>
        </p:txBody>
      </p:sp>
      <p:sp>
        <p:nvSpPr>
          <p:cNvPr id="4" name="Content Placeholder 3"/>
          <p:cNvSpPr>
            <a:spLocks noGrp="1"/>
          </p:cNvSpPr>
          <p:nvPr>
            <p:ph idx="13"/>
          </p:nvPr>
        </p:nvSpPr>
        <p:spPr>
          <a:xfrm>
            <a:off x="594359" y="1752600"/>
            <a:ext cx="5427299" cy="4816053"/>
          </a:xfrm>
        </p:spPr>
        <p:txBody>
          <a:bodyPr/>
          <a:lstStyle/>
          <a:p>
            <a:r>
              <a:rPr lang="en-US" sz="3500" dirty="0"/>
              <a:t>Form updates</a:t>
            </a:r>
          </a:p>
          <a:p>
            <a:r>
              <a:rPr lang="en-US" sz="3500" dirty="0"/>
              <a:t>Form functionality</a:t>
            </a:r>
          </a:p>
          <a:p>
            <a:r>
              <a:rPr lang="en-US" sz="3500" dirty="0"/>
              <a:t>New data fields</a:t>
            </a:r>
          </a:p>
          <a:p>
            <a:r>
              <a:rPr lang="en-US" sz="3500" dirty="0"/>
              <a:t>New notes for requested attachments</a:t>
            </a:r>
          </a:p>
          <a:p>
            <a:r>
              <a:rPr lang="en-US" sz="3500" dirty="0"/>
              <a:t>Reduction to 3 TMP types</a:t>
            </a:r>
          </a:p>
          <a:p>
            <a:endParaRPr lang="en-US" sz="3500" dirty="0"/>
          </a:p>
        </p:txBody>
      </p:sp>
      <p:sp>
        <p:nvSpPr>
          <p:cNvPr id="6" name="Picture Placeholder 5">
            <a:extLst>
              <a:ext uri="{FF2B5EF4-FFF2-40B4-BE49-F238E27FC236}">
                <a16:creationId xmlns:a16="http://schemas.microsoft.com/office/drawing/2014/main" id="{C33441FB-443D-4A99-AB17-6E8935FC5F2C}"/>
              </a:ext>
            </a:extLst>
          </p:cNvPr>
          <p:cNvSpPr>
            <a:spLocks noGrp="1"/>
          </p:cNvSpPr>
          <p:nvPr>
            <p:ph type="pic" sz="quarter" idx="14"/>
          </p:nvPr>
        </p:nvSpPr>
        <p:spPr/>
      </p:sp>
    </p:spTree>
    <p:extLst>
      <p:ext uri="{BB962C8B-B14F-4D97-AF65-F5344CB8AC3E}">
        <p14:creationId xmlns:p14="http://schemas.microsoft.com/office/powerpoint/2010/main" val="30845037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1B371-01F8-474E-BB8F-F07114491F4D}"/>
              </a:ext>
            </a:extLst>
          </p:cNvPr>
          <p:cNvSpPr>
            <a:spLocks noGrp="1"/>
          </p:cNvSpPr>
          <p:nvPr>
            <p:ph type="title"/>
          </p:nvPr>
        </p:nvSpPr>
        <p:spPr/>
        <p:txBody>
          <a:bodyPr/>
          <a:lstStyle/>
          <a:p>
            <a:r>
              <a:rPr lang="en-US" dirty="0"/>
              <a:t>TMP Types</a:t>
            </a:r>
          </a:p>
        </p:txBody>
      </p:sp>
      <p:sp>
        <p:nvSpPr>
          <p:cNvPr id="3" name="Text Placeholder 2">
            <a:extLst>
              <a:ext uri="{FF2B5EF4-FFF2-40B4-BE49-F238E27FC236}">
                <a16:creationId xmlns:a16="http://schemas.microsoft.com/office/drawing/2014/main" id="{229108B1-035B-4762-A303-40D1BDE58EC6}"/>
              </a:ext>
            </a:extLst>
          </p:cNvPr>
          <p:cNvSpPr>
            <a:spLocks noGrp="1"/>
          </p:cNvSpPr>
          <p:nvPr>
            <p:ph type="body" idx="1"/>
          </p:nvPr>
        </p:nvSpPr>
        <p:spPr/>
        <p:txBody>
          <a:bodyPr/>
          <a:lstStyle/>
          <a:p>
            <a:r>
              <a:rPr lang="en-US" dirty="0"/>
              <a:t>Based on potential for delay </a:t>
            </a:r>
          </a:p>
        </p:txBody>
      </p:sp>
      <p:sp>
        <p:nvSpPr>
          <p:cNvPr id="4" name="Content Placeholder 3">
            <a:extLst>
              <a:ext uri="{FF2B5EF4-FFF2-40B4-BE49-F238E27FC236}">
                <a16:creationId xmlns:a16="http://schemas.microsoft.com/office/drawing/2014/main" id="{068AE056-42B5-4A69-9517-386E8063993A}"/>
              </a:ext>
            </a:extLst>
          </p:cNvPr>
          <p:cNvSpPr>
            <a:spLocks noGrp="1"/>
          </p:cNvSpPr>
          <p:nvPr>
            <p:ph idx="13"/>
          </p:nvPr>
        </p:nvSpPr>
        <p:spPr>
          <a:xfrm>
            <a:off x="594359" y="2743200"/>
            <a:ext cx="10972801" cy="3825453"/>
          </a:xfrm>
        </p:spPr>
        <p:txBody>
          <a:bodyPr/>
          <a:lstStyle/>
          <a:p>
            <a:r>
              <a:rPr lang="en-US" dirty="0"/>
              <a:t>Type 3 – These will typically be mega and major projects, multi-year</a:t>
            </a:r>
          </a:p>
          <a:p>
            <a:r>
              <a:rPr lang="en-US" dirty="0"/>
              <a:t>Type 2 – Projects that will impact travel with potential for delay</a:t>
            </a:r>
          </a:p>
          <a:p>
            <a:r>
              <a:rPr lang="en-US" dirty="0"/>
              <a:t>Type 1 – Projects that will not impact travel and will not cause delay</a:t>
            </a:r>
          </a:p>
        </p:txBody>
      </p:sp>
    </p:spTree>
    <p:extLst>
      <p:ext uri="{BB962C8B-B14F-4D97-AF65-F5344CB8AC3E}">
        <p14:creationId xmlns:p14="http://schemas.microsoft.com/office/powerpoint/2010/main" val="3477009652"/>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4800"/>
              </a:lnSpc>
            </a:pPr>
            <a:r>
              <a:rPr lang="en-US" sz="4800" dirty="0" err="1"/>
              <a:t>WisTMP</a:t>
            </a:r>
            <a:r>
              <a:rPr lang="en-US" sz="4800" dirty="0"/>
              <a:t> 2.0 New Information</a:t>
            </a:r>
          </a:p>
        </p:txBody>
      </p:sp>
      <p:sp>
        <p:nvSpPr>
          <p:cNvPr id="4" name="Content Placeholder 3"/>
          <p:cNvSpPr>
            <a:spLocks noGrp="1"/>
          </p:cNvSpPr>
          <p:nvPr>
            <p:ph idx="13"/>
          </p:nvPr>
        </p:nvSpPr>
        <p:spPr>
          <a:xfrm>
            <a:off x="594359" y="1752600"/>
            <a:ext cx="5427299" cy="4816053"/>
          </a:xfrm>
        </p:spPr>
        <p:txBody>
          <a:bodyPr/>
          <a:lstStyle/>
          <a:p>
            <a:r>
              <a:rPr lang="en-US" sz="3500" dirty="0"/>
              <a:t>Existing Conditions</a:t>
            </a:r>
          </a:p>
          <a:p>
            <a:r>
              <a:rPr lang="en-US" sz="3500" dirty="0"/>
              <a:t>Additional Strategies</a:t>
            </a:r>
          </a:p>
          <a:p>
            <a:r>
              <a:rPr lang="en-US" sz="3500" dirty="0"/>
              <a:t>Road User Costs</a:t>
            </a:r>
          </a:p>
          <a:p>
            <a:r>
              <a:rPr lang="en-US" sz="3500" dirty="0"/>
              <a:t>Law Enforcement Mitigation</a:t>
            </a:r>
          </a:p>
          <a:p>
            <a:r>
              <a:rPr lang="en-US" sz="3500" dirty="0"/>
              <a:t>Non-Standard Mitigation Form</a:t>
            </a:r>
          </a:p>
          <a:p>
            <a:pPr marL="0" indent="0">
              <a:buNone/>
            </a:pPr>
            <a:endParaRPr lang="en-US" sz="3500" dirty="0"/>
          </a:p>
          <a:p>
            <a:endParaRPr lang="en-US" sz="3500" dirty="0"/>
          </a:p>
        </p:txBody>
      </p:sp>
      <p:sp>
        <p:nvSpPr>
          <p:cNvPr id="6" name="Picture Placeholder 5">
            <a:extLst>
              <a:ext uri="{FF2B5EF4-FFF2-40B4-BE49-F238E27FC236}">
                <a16:creationId xmlns:a16="http://schemas.microsoft.com/office/drawing/2014/main" id="{C33441FB-443D-4A99-AB17-6E8935FC5F2C}"/>
              </a:ext>
            </a:extLst>
          </p:cNvPr>
          <p:cNvSpPr>
            <a:spLocks noGrp="1"/>
          </p:cNvSpPr>
          <p:nvPr>
            <p:ph type="pic" sz="quarter" idx="14"/>
          </p:nvPr>
        </p:nvSpPr>
        <p:spPr/>
      </p:sp>
    </p:spTree>
    <p:extLst>
      <p:ext uri="{BB962C8B-B14F-4D97-AF65-F5344CB8AC3E}">
        <p14:creationId xmlns:p14="http://schemas.microsoft.com/office/powerpoint/2010/main" val="615140157"/>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B1E7-AF3F-4C58-B671-9CE1EF37AB0D}"/>
              </a:ext>
            </a:extLst>
          </p:cNvPr>
          <p:cNvSpPr>
            <a:spLocks noGrp="1"/>
          </p:cNvSpPr>
          <p:nvPr>
            <p:ph type="title"/>
          </p:nvPr>
        </p:nvSpPr>
        <p:spPr>
          <a:xfrm>
            <a:off x="716280" y="2316480"/>
            <a:ext cx="10972800" cy="1270528"/>
          </a:xfrm>
        </p:spPr>
        <p:txBody>
          <a:bodyPr/>
          <a:lstStyle/>
          <a:p>
            <a:r>
              <a:rPr lang="en-US" dirty="0" err="1"/>
              <a:t>WisTMP</a:t>
            </a:r>
            <a:r>
              <a:rPr lang="en-US" dirty="0"/>
              <a:t> Form Updates</a:t>
            </a:r>
          </a:p>
        </p:txBody>
      </p:sp>
    </p:spTree>
    <p:extLst>
      <p:ext uri="{BB962C8B-B14F-4D97-AF65-F5344CB8AC3E}">
        <p14:creationId xmlns:p14="http://schemas.microsoft.com/office/powerpoint/2010/main" val="18564637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5A4E0-2074-4F69-992B-41DB16633605}"/>
              </a:ext>
            </a:extLst>
          </p:cNvPr>
          <p:cNvPicPr>
            <a:picLocks noChangeAspect="1"/>
          </p:cNvPicPr>
          <p:nvPr/>
        </p:nvPicPr>
        <p:blipFill>
          <a:blip r:embed="rId3"/>
          <a:stretch>
            <a:fillRect/>
          </a:stretch>
        </p:blipFill>
        <p:spPr>
          <a:xfrm>
            <a:off x="1266280" y="-1"/>
            <a:ext cx="9005479" cy="6853169"/>
          </a:xfrm>
          <a:prstGeom prst="rect">
            <a:avLst/>
          </a:prstGeom>
        </p:spPr>
      </p:pic>
    </p:spTree>
    <p:extLst>
      <p:ext uri="{BB962C8B-B14F-4D97-AF65-F5344CB8AC3E}">
        <p14:creationId xmlns:p14="http://schemas.microsoft.com/office/powerpoint/2010/main" val="32892284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CB1E7-AF3F-4C58-B671-9CE1EF37AB0D}"/>
              </a:ext>
            </a:extLst>
          </p:cNvPr>
          <p:cNvSpPr>
            <a:spLocks noGrp="1"/>
          </p:cNvSpPr>
          <p:nvPr>
            <p:ph type="title"/>
          </p:nvPr>
        </p:nvSpPr>
        <p:spPr>
          <a:xfrm>
            <a:off x="739726" y="581465"/>
            <a:ext cx="10972800" cy="1270528"/>
          </a:xfrm>
        </p:spPr>
        <p:txBody>
          <a:bodyPr/>
          <a:lstStyle/>
          <a:p>
            <a:r>
              <a:rPr lang="en-US" dirty="0"/>
              <a:t>Navigation Updates</a:t>
            </a:r>
          </a:p>
        </p:txBody>
      </p:sp>
      <p:pic>
        <p:nvPicPr>
          <p:cNvPr id="3" name="Picture 2">
            <a:extLst>
              <a:ext uri="{FF2B5EF4-FFF2-40B4-BE49-F238E27FC236}">
                <a16:creationId xmlns:a16="http://schemas.microsoft.com/office/drawing/2014/main" id="{E293C689-FB62-4EA1-97F6-BAB5DB94873D}"/>
              </a:ext>
            </a:extLst>
          </p:cNvPr>
          <p:cNvPicPr>
            <a:picLocks noChangeAspect="1"/>
          </p:cNvPicPr>
          <p:nvPr/>
        </p:nvPicPr>
        <p:blipFill>
          <a:blip r:embed="rId3"/>
          <a:stretch>
            <a:fillRect/>
          </a:stretch>
        </p:blipFill>
        <p:spPr>
          <a:xfrm>
            <a:off x="1352550" y="2100262"/>
            <a:ext cx="9486900" cy="2657475"/>
          </a:xfrm>
          <a:prstGeom prst="rect">
            <a:avLst/>
          </a:prstGeom>
        </p:spPr>
      </p:pic>
    </p:spTree>
    <p:extLst>
      <p:ext uri="{BB962C8B-B14F-4D97-AF65-F5344CB8AC3E}">
        <p14:creationId xmlns:p14="http://schemas.microsoft.com/office/powerpoint/2010/main" val="3200408464"/>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4258</TotalTime>
  <Words>1515</Words>
  <Application>Microsoft Office PowerPoint</Application>
  <PresentationFormat>Widescreen</PresentationFormat>
  <Paragraphs>210</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Wingdings</vt:lpstr>
      <vt:lpstr>WisDOT template widescreen gray background</vt:lpstr>
      <vt:lpstr>WisTMP 2.0 Update</vt:lpstr>
      <vt:lpstr>WisTMP 2.0 Update</vt:lpstr>
      <vt:lpstr>WisTMP Goals</vt:lpstr>
      <vt:lpstr>WisTMP 2.0 Update Overview</vt:lpstr>
      <vt:lpstr>TMP Types</vt:lpstr>
      <vt:lpstr>WisTMP 2.0 New Information</vt:lpstr>
      <vt:lpstr>WisTMP Form Updates</vt:lpstr>
      <vt:lpstr>PowerPoint Presentation</vt:lpstr>
      <vt:lpstr>Navigation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 Validation</vt:lpstr>
      <vt:lpstr>WisTMP Updates</vt:lpstr>
      <vt:lpstr>BTO Routing</vt:lpstr>
      <vt:lpstr>Work Zone Data</vt:lpstr>
      <vt:lpstr>PowerPoint Presentation</vt:lpstr>
      <vt:lpstr>PowerPoint Presentation</vt:lpstr>
      <vt:lpstr>PowerPoint Presentation</vt:lpstr>
      <vt:lpstr>What will happen to TMPs create before the update?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KIRKPATRICK, MARY K</dc:creator>
  <cp:lastModifiedBy>HEIDTKE, ANDREW W</cp:lastModifiedBy>
  <cp:revision>198</cp:revision>
  <cp:lastPrinted>2017-04-24T18:33:41Z</cp:lastPrinted>
  <dcterms:created xsi:type="dcterms:W3CDTF">2017-03-24T16:34:12Z</dcterms:created>
  <dcterms:modified xsi:type="dcterms:W3CDTF">2019-03-07T18:08:02Z</dcterms:modified>
</cp:coreProperties>
</file>